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74" r:id="rId4"/>
    <p:sldId id="258" r:id="rId5"/>
    <p:sldId id="259" r:id="rId6"/>
    <p:sldId id="270" r:id="rId7"/>
    <p:sldId id="272" r:id="rId8"/>
    <p:sldId id="273" r:id="rId9"/>
    <p:sldId id="271" r:id="rId10"/>
    <p:sldId id="265" r:id="rId11"/>
    <p:sldId id="262" r:id="rId12"/>
  </p:sldIdLst>
  <p:sldSz cx="12192000" cy="6858000"/>
  <p:notesSz cx="6858000" cy="9144000"/>
  <p:embeddedFontLst>
    <p:embeddedFont>
      <p:font typeface="Century Gothic" panose="020B0502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23" roundtripDataSignature="AMtx7miy6Sx4f72hMv9iBrvcf+fi+nqGA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ACC6E3-FD17-80D6-62D7-E72EEFA9D29D}" name="Guest User" initials="GU" userId="S::urn:spo:anon#1f142de38ff2041b2b4fafcbe34c99acd6848ea8ca84b3525660e161dac927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hael Battist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9A4C2-77B4-0B65-9AB6-6BD6498ED040}" v="2" dt="2023-01-04T21:26:27.813"/>
    <p1510:client id="{5B4C9CA5-5B78-D818-037B-E93A1138E8D0}" v="8" dt="2023-01-04T23:22:29.427"/>
    <p1510:client id="{7FBCDFE6-273C-6973-0441-EACC0A52BE21}" v="68" dt="2023-01-18T19:19:08.551"/>
    <p1510:client id="{984DEF55-5461-04DD-343A-3DFAA93D5C56}" v="80" dt="2023-01-04T21:49:50.997"/>
    <p1510:client id="{A6D44FA6-3D59-F5FE-2897-1EC1449E8BBE}" v="24" dt="2023-01-11T21:20:27.095"/>
    <p1510:client id="{FC2D80F3-0F72-7645-8CD8-0103B8C43BFB}" v="1" dt="2023-01-05T20:28:30.357"/>
  </p1510:revLst>
</p1510:revInfo>
</file>

<file path=ppt/tableStyles.xml><?xml version="1.0" encoding="utf-8"?>
<a:tblStyleLst xmlns:a="http://schemas.openxmlformats.org/drawingml/2006/main" def="{B99C5C35-00D0-4762-BEBE-9977F20968F3}">
  <a:tblStyle styleId="{B99C5C35-00D0-4762-BEBE-9977F20968F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p:restoredTop sz="94775"/>
  </p:normalViewPr>
  <p:slideViewPr>
    <p:cSldViewPr snapToGrid="0">
      <p:cViewPr varScale="1">
        <p:scale>
          <a:sx n="65" d="100"/>
          <a:sy n="65" d="100"/>
        </p:scale>
        <p:origin x="560" y="4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2.fntdata"/><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‹N°›</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58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lnSpc>
                <a:spcPct val="90000"/>
              </a:lnSpc>
              <a:spcBef>
                <a:spcPts val="1000"/>
              </a:spcBef>
              <a:buFont typeface="Arial,Sans-Serif"/>
              <a:buNone/>
            </a:pPr>
            <a:endParaRPr/>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08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392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82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755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2">
  <p:cSld name="1_Cover 2">
    <p:spTree>
      <p:nvGrpSpPr>
        <p:cNvPr id="1" name="Shape 12"/>
        <p:cNvGrpSpPr/>
        <p:nvPr/>
      </p:nvGrpSpPr>
      <p:grpSpPr>
        <a:xfrm>
          <a:off x="0" y="0"/>
          <a:ext cx="0" cy="0"/>
          <a:chOff x="0" y="0"/>
          <a:chExt cx="0" cy="0"/>
        </a:xfrm>
      </p:grpSpPr>
      <p:pic>
        <p:nvPicPr>
          <p:cNvPr id="13" name="Google Shape;13;p13" descr="A person wearing sunglasses&#10;&#10;Description automatically generated with low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13"/>
          <p:cNvPicPr preferRelativeResize="0"/>
          <p:nvPr/>
        </p:nvPicPr>
        <p:blipFill rotWithShape="1">
          <a:blip r:embed="rId3">
            <a:alphaModFix/>
          </a:blip>
          <a:srcRect/>
          <a:stretch/>
        </p:blipFill>
        <p:spPr>
          <a:xfrm>
            <a:off x="0" y="0"/>
            <a:ext cx="7845216" cy="6858000"/>
          </a:xfrm>
          <a:prstGeom prst="rect">
            <a:avLst/>
          </a:prstGeom>
          <a:noFill/>
          <a:ln>
            <a:noFill/>
          </a:ln>
        </p:spPr>
      </p:pic>
      <p:pic>
        <p:nvPicPr>
          <p:cNvPr id="15" name="Google Shape;15;p13" descr="Logo&#10;&#10;Description automatically generated"/>
          <p:cNvPicPr preferRelativeResize="0"/>
          <p:nvPr/>
        </p:nvPicPr>
        <p:blipFill rotWithShape="1">
          <a:blip r:embed="rId4">
            <a:alphaModFix/>
          </a:blip>
          <a:srcRect/>
          <a:stretch/>
        </p:blipFill>
        <p:spPr>
          <a:xfrm>
            <a:off x="9859805" y="6010148"/>
            <a:ext cx="1966490" cy="596579"/>
          </a:xfrm>
          <a:prstGeom prst="rect">
            <a:avLst/>
          </a:prstGeom>
          <a:noFill/>
          <a:ln>
            <a:noFill/>
          </a:ln>
        </p:spPr>
      </p:pic>
      <p:sp>
        <p:nvSpPr>
          <p:cNvPr id="16" name="Google Shape;16;p13"/>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body" idx="1"/>
          </p:nvPr>
        </p:nvSpPr>
        <p:spPr>
          <a:xfrm>
            <a:off x="438043" y="5719286"/>
            <a:ext cx="5688012" cy="2814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6pPr>
            <a:lvl7pPr marL="3200400" lvl="6"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7pPr>
            <a:lvl8pPr marL="3657600" lvl="7"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8pPr>
            <a:lvl9pPr marL="4114800" lvl="8"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9pPr>
          </a:lstStyle>
          <a:p>
            <a:endParaRPr/>
          </a:p>
        </p:txBody>
      </p:sp>
      <p:sp>
        <p:nvSpPr>
          <p:cNvPr id="18" name="Google Shape;18;p13"/>
          <p:cNvSpPr txBox="1">
            <a:spLocks noGrp="1"/>
          </p:cNvSpPr>
          <p:nvPr>
            <p:ph type="subTitle" idx="2"/>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3"/>
          <p:cNvSpPr txBox="1"/>
          <p:nvPr/>
        </p:nvSpPr>
        <p:spPr>
          <a:xfrm>
            <a:off x="365705" y="6308438"/>
            <a:ext cx="4331653" cy="368873"/>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RAY BAN</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 </a:t>
            </a:r>
            <a:r>
              <a:rPr lang="en-US" sz="800" b="0" i="0" u="none" strike="noStrike" cap="none">
                <a:solidFill>
                  <a:srgbClr val="F2F2F2"/>
                </a:solidFill>
                <a:latin typeface="Century Gothic"/>
                <a:ea typeface="Century Gothic"/>
                <a:cs typeface="Century Gothic"/>
                <a:sym typeface="Century Gothic"/>
              </a:rPr>
              <a:t>Sapphire</a:t>
            </a:r>
            <a:endParaRPr sz="1400" b="0" i="0" u="none" strike="noStrike" cap="none">
              <a:solidFill>
                <a:srgbClr val="000000"/>
              </a:solidFill>
              <a:latin typeface="Arial"/>
              <a:ea typeface="Arial"/>
              <a:cs typeface="Arial"/>
              <a:sym typeface="Arial"/>
            </a:endParaRPr>
          </a:p>
        </p:txBody>
      </p:sp>
      <p:pic>
        <p:nvPicPr>
          <p:cNvPr id="20" name="Google Shape;20;p13"/>
          <p:cNvPicPr preferRelativeResize="0"/>
          <p:nvPr/>
        </p:nvPicPr>
        <p:blipFill rotWithShape="1">
          <a:blip r:embed="rId5">
            <a:alphaModFix/>
          </a:blip>
          <a:srcRect/>
          <a:stretch/>
        </p:blipFill>
        <p:spPr>
          <a:xfrm>
            <a:off x="365705" y="281884"/>
            <a:ext cx="2512422" cy="103565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reaker with contents 3">
  <p:cSld name="Breaker with contents 3">
    <p:spTree>
      <p:nvGrpSpPr>
        <p:cNvPr id="1" name="Shape 84"/>
        <p:cNvGrpSpPr/>
        <p:nvPr/>
      </p:nvGrpSpPr>
      <p:grpSpPr>
        <a:xfrm>
          <a:off x="0" y="0"/>
          <a:ext cx="0" cy="0"/>
          <a:chOff x="0" y="0"/>
          <a:chExt cx="0" cy="0"/>
        </a:xfrm>
      </p:grpSpPr>
      <p:pic>
        <p:nvPicPr>
          <p:cNvPr id="85" name="Google Shape;85;p21"/>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86" name="Google Shape;86;p21"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87" name="Google Shape;87;p21"/>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1"/>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1"/>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0" name="Google Shape;90;p21"/>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1" name="Google Shape;91;p21"/>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2" name="Google Shape;92;p21"/>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3" name="Google Shape;93;p21"/>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4" name="Google Shape;94;p21"/>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5" name="Google Shape;95;p21"/>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eaker with contents 4">
  <p:cSld name="Breaker with contents 4">
    <p:spTree>
      <p:nvGrpSpPr>
        <p:cNvPr id="1" name="Shape 96"/>
        <p:cNvGrpSpPr/>
        <p:nvPr/>
      </p:nvGrpSpPr>
      <p:grpSpPr>
        <a:xfrm>
          <a:off x="0" y="0"/>
          <a:ext cx="0" cy="0"/>
          <a:chOff x="0" y="0"/>
          <a:chExt cx="0" cy="0"/>
        </a:xfrm>
      </p:grpSpPr>
      <p:pic>
        <p:nvPicPr>
          <p:cNvPr id="97" name="Google Shape;97;p22"/>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98" name="Google Shape;98;p22"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99" name="Google Shape;99;p22"/>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2"/>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22"/>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2" name="Google Shape;102;p22"/>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3" name="Google Shape;103;p22"/>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4" name="Google Shape;104;p22"/>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5" name="Google Shape;105;p22"/>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6" name="Google Shape;106;p22"/>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7" name="Google Shape;107;p22"/>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reaker white">
  <p:cSld name="Breaker white">
    <p:spTree>
      <p:nvGrpSpPr>
        <p:cNvPr id="1" name="Shape 108"/>
        <p:cNvGrpSpPr/>
        <p:nvPr/>
      </p:nvGrpSpPr>
      <p:grpSpPr>
        <a:xfrm>
          <a:off x="0" y="0"/>
          <a:ext cx="0" cy="0"/>
          <a:chOff x="0" y="0"/>
          <a:chExt cx="0" cy="0"/>
        </a:xfrm>
      </p:grpSpPr>
      <p:pic>
        <p:nvPicPr>
          <p:cNvPr id="109" name="Google Shape;109;p23"/>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10" name="Google Shape;110;p23"/>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11" name="Google Shape;111;p23"/>
          <p:cNvSpPr txBox="1">
            <a:spLocks noGrp="1"/>
          </p:cNvSpPr>
          <p:nvPr>
            <p:ph type="title"/>
          </p:nvPr>
        </p:nvSpPr>
        <p:spPr>
          <a:xfrm>
            <a:off x="41479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3"/>
          <p:cNvSpPr txBox="1">
            <a:spLocks noGrp="1"/>
          </p:cNvSpPr>
          <p:nvPr>
            <p:ph type="subTitle" idx="1"/>
          </p:nvPr>
        </p:nvSpPr>
        <p:spPr>
          <a:xfrm>
            <a:off x="414793" y="3687236"/>
            <a:ext cx="10269537"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 name="Google Shape;113;p23"/>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s + contents 1">
  <p:cSld name="Titles + contents 1">
    <p:spTree>
      <p:nvGrpSpPr>
        <p:cNvPr id="1" name="Shape 114"/>
        <p:cNvGrpSpPr/>
        <p:nvPr/>
      </p:nvGrpSpPr>
      <p:grpSpPr>
        <a:xfrm>
          <a:off x="0" y="0"/>
          <a:ext cx="0" cy="0"/>
          <a:chOff x="0" y="0"/>
          <a:chExt cx="0" cy="0"/>
        </a:xfrm>
      </p:grpSpPr>
      <p:sp>
        <p:nvSpPr>
          <p:cNvPr id="115" name="Google Shape;115;p24"/>
          <p:cNvSpPr txBox="1">
            <a:spLocks noGrp="1"/>
          </p:cNvSpPr>
          <p:nvPr>
            <p:ph type="subTitle" idx="1"/>
          </p:nvPr>
        </p:nvSpPr>
        <p:spPr>
          <a:xfrm>
            <a:off x="417244" y="1698217"/>
            <a:ext cx="5473982"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000"/>
              <a:buFont typeface="Century Gothic"/>
              <a:buNone/>
              <a:defRPr sz="2000"/>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p24"/>
          <p:cNvSpPr>
            <a:spLocks noGrp="1"/>
          </p:cNvSpPr>
          <p:nvPr>
            <p:ph type="pic" idx="2"/>
          </p:nvPr>
        </p:nvSpPr>
        <p:spPr>
          <a:xfrm>
            <a:off x="6096000" y="365124"/>
            <a:ext cx="5688013" cy="5797551"/>
          </a:xfrm>
          <a:prstGeom prst="rect">
            <a:avLst/>
          </a:prstGeom>
          <a:noFill/>
          <a:ln>
            <a:noFill/>
          </a:ln>
        </p:spPr>
      </p:sp>
      <p:sp>
        <p:nvSpPr>
          <p:cNvPr id="117" name="Google Shape;117;p24"/>
          <p:cNvSpPr txBox="1">
            <a:spLocks noGrp="1"/>
          </p:cNvSpPr>
          <p:nvPr>
            <p:ph type="body" idx="3"/>
          </p:nvPr>
        </p:nvSpPr>
        <p:spPr>
          <a:xfrm>
            <a:off x="414337" y="2617788"/>
            <a:ext cx="5476889" cy="35448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118" name="Google Shape;118;p24"/>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19" name="Google Shape;119;p24"/>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20" name="Google Shape;120;p24"/>
          <p:cNvSpPr txBox="1">
            <a:spLocks noGrp="1"/>
          </p:cNvSpPr>
          <p:nvPr>
            <p:ph type="title"/>
          </p:nvPr>
        </p:nvSpPr>
        <p:spPr>
          <a:xfrm>
            <a:off x="417244" y="365125"/>
            <a:ext cx="547398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s + contents 2">
  <p:cSld name="Titles + contents 2">
    <p:spTree>
      <p:nvGrpSpPr>
        <p:cNvPr id="1" name="Shape 122"/>
        <p:cNvGrpSpPr/>
        <p:nvPr/>
      </p:nvGrpSpPr>
      <p:grpSpPr>
        <a:xfrm>
          <a:off x="0" y="0"/>
          <a:ext cx="0" cy="0"/>
          <a:chOff x="0" y="0"/>
          <a:chExt cx="0" cy="0"/>
        </a:xfrm>
      </p:grpSpPr>
      <p:sp>
        <p:nvSpPr>
          <p:cNvPr id="123" name="Google Shape;123;p25"/>
          <p:cNvSpPr txBox="1">
            <a:spLocks noGrp="1"/>
          </p:cNvSpPr>
          <p:nvPr>
            <p:ph type="body" idx="1"/>
          </p:nvPr>
        </p:nvSpPr>
        <p:spPr>
          <a:xfrm>
            <a:off x="412228" y="2394857"/>
            <a:ext cx="11353707" cy="3445785"/>
          </a:xfrm>
          <a:prstGeom prst="rect">
            <a:avLst/>
          </a:prstGeom>
          <a:solidFill>
            <a:schemeClr val="lt1"/>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i="0" cap="none">
                <a:solidFill>
                  <a:srgbClr val="333333"/>
                </a:solidFill>
              </a:defRPr>
            </a:lvl1pPr>
            <a:lvl2pPr marL="914400" lvl="1" indent="-228600" algn="l">
              <a:lnSpc>
                <a:spcPct val="90000"/>
              </a:lnSpc>
              <a:spcBef>
                <a:spcPts val="500"/>
              </a:spcBef>
              <a:spcAft>
                <a:spcPts val="0"/>
              </a:spcAft>
              <a:buClr>
                <a:srgbClr val="333333"/>
              </a:buClr>
              <a:buSzPts val="1600"/>
              <a:buNone/>
              <a:defRPr i="0" cap="none">
                <a:solidFill>
                  <a:srgbClr val="333333"/>
                </a:solidFill>
              </a:defRPr>
            </a:lvl2pPr>
            <a:lvl3pPr marL="1371600" lvl="2" indent="-228600" algn="l">
              <a:lnSpc>
                <a:spcPct val="90000"/>
              </a:lnSpc>
              <a:spcBef>
                <a:spcPts val="500"/>
              </a:spcBef>
              <a:spcAft>
                <a:spcPts val="0"/>
              </a:spcAft>
              <a:buClr>
                <a:srgbClr val="333333"/>
              </a:buClr>
              <a:buSzPts val="1600"/>
              <a:buNone/>
              <a:defRPr i="0"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sp>
        <p:nvSpPr>
          <p:cNvPr id="124" name="Google Shape;124;p25"/>
          <p:cNvSpPr txBox="1">
            <a:spLocks noGrp="1"/>
          </p:cNvSpPr>
          <p:nvPr>
            <p:ph type="subTitle" idx="2"/>
          </p:nvPr>
        </p:nvSpPr>
        <p:spPr>
          <a:xfrm>
            <a:off x="414791" y="1696447"/>
            <a:ext cx="11347983"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5" name="Google Shape;125;p25"/>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26" name="Google Shape;126;p25"/>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27" name="Google Shape;127;p25"/>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5"/>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s + contents 4">
  <p:cSld name="Titles + contents 4">
    <p:spTree>
      <p:nvGrpSpPr>
        <p:cNvPr id="1" name="Shape 129"/>
        <p:cNvGrpSpPr/>
        <p:nvPr/>
      </p:nvGrpSpPr>
      <p:grpSpPr>
        <a:xfrm>
          <a:off x="0" y="0"/>
          <a:ext cx="0" cy="0"/>
          <a:chOff x="0" y="0"/>
          <a:chExt cx="0" cy="0"/>
        </a:xfrm>
      </p:grpSpPr>
      <p:sp>
        <p:nvSpPr>
          <p:cNvPr id="130" name="Google Shape;130;p26"/>
          <p:cNvSpPr>
            <a:spLocks noGrp="1"/>
          </p:cNvSpPr>
          <p:nvPr>
            <p:ph type="pic" idx="2"/>
          </p:nvPr>
        </p:nvSpPr>
        <p:spPr>
          <a:xfrm>
            <a:off x="414068" y="1695484"/>
            <a:ext cx="8713695" cy="4537075"/>
          </a:xfrm>
          <a:prstGeom prst="rect">
            <a:avLst/>
          </a:prstGeom>
          <a:noFill/>
          <a:ln>
            <a:noFill/>
          </a:ln>
        </p:spPr>
      </p:sp>
      <p:sp>
        <p:nvSpPr>
          <p:cNvPr id="131" name="Google Shape;131;p26"/>
          <p:cNvSpPr txBox="1">
            <a:spLocks noGrp="1"/>
          </p:cNvSpPr>
          <p:nvPr>
            <p:ph type="body" idx="1"/>
          </p:nvPr>
        </p:nvSpPr>
        <p:spPr>
          <a:xfrm>
            <a:off x="9329739" y="1722062"/>
            <a:ext cx="2459038" cy="45370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132" name="Google Shape;132;p26"/>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33" name="Google Shape;133;p26"/>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34" name="Google Shape;134;p26"/>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6"/>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136"/>
        <p:cNvGrpSpPr/>
        <p:nvPr/>
      </p:nvGrpSpPr>
      <p:grpSpPr>
        <a:xfrm>
          <a:off x="0" y="0"/>
          <a:ext cx="0" cy="0"/>
          <a:chOff x="0" y="0"/>
          <a:chExt cx="0" cy="0"/>
        </a:xfrm>
      </p:grpSpPr>
      <p:pic>
        <p:nvPicPr>
          <p:cNvPr id="137" name="Google Shape;137;g13d05d58275_0_154"/>
          <p:cNvPicPr preferRelativeResize="0"/>
          <p:nvPr/>
        </p:nvPicPr>
        <p:blipFill rotWithShape="1">
          <a:blip r:embed="rId2">
            <a:alphaModFix/>
          </a:blip>
          <a:srcRect/>
          <a:stretch/>
        </p:blipFill>
        <p:spPr>
          <a:xfrm>
            <a:off x="373063" y="6358113"/>
            <a:ext cx="1230311" cy="373240"/>
          </a:xfrm>
          <a:prstGeom prst="rect">
            <a:avLst/>
          </a:prstGeom>
          <a:noFill/>
          <a:ln>
            <a:noFill/>
          </a:ln>
        </p:spPr>
      </p:pic>
      <p:pic>
        <p:nvPicPr>
          <p:cNvPr id="138" name="Google Shape;138;g13d05d58275_0_154"/>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39" name="Google Shape;139;g13d05d58275_0_15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s + contents 3">
  <p:cSld name="Titles + contents 3">
    <p:spTree>
      <p:nvGrpSpPr>
        <p:cNvPr id="1" name="Shape 21"/>
        <p:cNvGrpSpPr/>
        <p:nvPr/>
      </p:nvGrpSpPr>
      <p:grpSpPr>
        <a:xfrm>
          <a:off x="0" y="0"/>
          <a:ext cx="0" cy="0"/>
          <a:chOff x="0" y="0"/>
          <a:chExt cx="0" cy="0"/>
        </a:xfrm>
      </p:grpSpPr>
      <p:sp>
        <p:nvSpPr>
          <p:cNvPr id="22" name="Google Shape;22;p14"/>
          <p:cNvSpPr txBox="1">
            <a:spLocks noGrp="1"/>
          </p:cNvSpPr>
          <p:nvPr>
            <p:ph type="body" idx="1"/>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23" name="Google Shape;23;p14"/>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24" name="Google Shape;24;p14"/>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25" name="Google Shape;25;p14"/>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2">
  <p:cSld name="Cover 2">
    <p:spTree>
      <p:nvGrpSpPr>
        <p:cNvPr id="1" name="Shape 27"/>
        <p:cNvGrpSpPr/>
        <p:nvPr/>
      </p:nvGrpSpPr>
      <p:grpSpPr>
        <a:xfrm>
          <a:off x="0" y="0"/>
          <a:ext cx="0" cy="0"/>
          <a:chOff x="0" y="0"/>
          <a:chExt cx="0" cy="0"/>
        </a:xfrm>
      </p:grpSpPr>
      <p:pic>
        <p:nvPicPr>
          <p:cNvPr id="28" name="Google Shape;28;p15"/>
          <p:cNvPicPr preferRelativeResize="0"/>
          <p:nvPr/>
        </p:nvPicPr>
        <p:blipFill rotWithShape="1">
          <a:blip r:embed="rId2">
            <a:alphaModFix/>
          </a:blip>
          <a:srcRect/>
          <a:stretch/>
        </p:blipFill>
        <p:spPr>
          <a:xfrm>
            <a:off x="1" y="0"/>
            <a:ext cx="12192000" cy="6858000"/>
          </a:xfrm>
          <a:prstGeom prst="rect">
            <a:avLst/>
          </a:prstGeom>
          <a:noFill/>
          <a:ln>
            <a:noFill/>
          </a:ln>
        </p:spPr>
      </p:pic>
      <p:pic>
        <p:nvPicPr>
          <p:cNvPr id="29" name="Google Shape;29;p15" descr="Logo&#10;&#10;Description automatically generated"/>
          <p:cNvPicPr preferRelativeResize="0"/>
          <p:nvPr/>
        </p:nvPicPr>
        <p:blipFill rotWithShape="1">
          <a:blip r:embed="rId3">
            <a:alphaModFix/>
          </a:blip>
          <a:srcRect/>
          <a:stretch/>
        </p:blipFill>
        <p:spPr>
          <a:xfrm>
            <a:off x="311275" y="198500"/>
            <a:ext cx="2826475" cy="857475"/>
          </a:xfrm>
          <a:prstGeom prst="rect">
            <a:avLst/>
          </a:prstGeom>
          <a:noFill/>
          <a:ln>
            <a:noFill/>
          </a:ln>
        </p:spPr>
      </p:pic>
      <p:sp>
        <p:nvSpPr>
          <p:cNvPr id="30" name="Google Shape;30;p15"/>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438043" y="5719286"/>
            <a:ext cx="5688012" cy="2814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6pPr>
            <a:lvl7pPr marL="3200400" lvl="6"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7pPr>
            <a:lvl8pPr marL="3657600" lvl="7"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8pPr>
            <a:lvl9pPr marL="4114800" lvl="8"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9pPr>
          </a:lstStyle>
          <a:p>
            <a:endParaRPr/>
          </a:p>
        </p:txBody>
      </p:sp>
      <p:sp>
        <p:nvSpPr>
          <p:cNvPr id="32" name="Google Shape;32;p15"/>
          <p:cNvSpPr txBox="1">
            <a:spLocks noGrp="1"/>
          </p:cNvSpPr>
          <p:nvPr>
            <p:ph type="subTitle" idx="2"/>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5"/>
          <p:cNvSpPr txBox="1"/>
          <p:nvPr/>
        </p:nvSpPr>
        <p:spPr>
          <a:xfrm>
            <a:off x="365705" y="6308438"/>
            <a:ext cx="4331653" cy="368873"/>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OLIVER PEOPLES</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 </a:t>
            </a:r>
            <a:r>
              <a:rPr lang="en-US" sz="800" b="0" i="0" u="none" strike="noStrike" cap="none">
                <a:solidFill>
                  <a:srgbClr val="F2F2F2"/>
                </a:solidFill>
                <a:latin typeface="Century Gothic"/>
                <a:ea typeface="Century Gothic"/>
                <a:cs typeface="Century Gothic"/>
                <a:sym typeface="Century Gothic"/>
              </a:rPr>
              <a:t>Sapphire</a:t>
            </a:r>
            <a:endParaRPr sz="1400" b="0" i="0" u="none" strike="noStrike" cap="none">
              <a:solidFill>
                <a:srgbClr val="000000"/>
              </a:solidFill>
              <a:latin typeface="Arial"/>
              <a:ea typeface="Arial"/>
              <a:cs typeface="Arial"/>
              <a:sym typeface="Arial"/>
            </a:endParaRPr>
          </a:p>
        </p:txBody>
      </p:sp>
      <p:sp>
        <p:nvSpPr>
          <p:cNvPr id="34" name="Google Shape;34;p15"/>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chemeClr val="lt1"/>
                </a:solidFill>
                <a:latin typeface="Century Gothic"/>
                <a:ea typeface="Century Gothic"/>
                <a:cs typeface="Century Gothic"/>
                <a:sym typeface="Century Gothic"/>
              </a:rPr>
              <a:t>©2022 Transitions Optical. Confidential – All rights reserved. Do not disclose or copy.</a:t>
            </a:r>
            <a:endParaRPr sz="14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reaker 1">
  <p:cSld name="Breaker 1">
    <p:spTree>
      <p:nvGrpSpPr>
        <p:cNvPr id="1" name="Shape 35"/>
        <p:cNvGrpSpPr/>
        <p:nvPr/>
      </p:nvGrpSpPr>
      <p:grpSpPr>
        <a:xfrm>
          <a:off x="0" y="0"/>
          <a:ext cx="0" cy="0"/>
          <a:chOff x="0" y="0"/>
          <a:chExt cx="0" cy="0"/>
        </a:xfrm>
      </p:grpSpPr>
      <p:pic>
        <p:nvPicPr>
          <p:cNvPr id="36" name="Google Shape;36;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6"/>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16"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39" name="Google Shape;39;p16"/>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16"/>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dirty="0">
              <a:solidFill>
                <a:srgbClr val="7F7F7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reaker 2">
  <p:cSld name="Breaker 2">
    <p:spTree>
      <p:nvGrpSpPr>
        <p:cNvPr id="1" name="Shape 41"/>
        <p:cNvGrpSpPr/>
        <p:nvPr/>
      </p:nvGrpSpPr>
      <p:grpSpPr>
        <a:xfrm>
          <a:off x="0" y="0"/>
          <a:ext cx="0" cy="0"/>
          <a:chOff x="0" y="0"/>
          <a:chExt cx="0" cy="0"/>
        </a:xfrm>
      </p:grpSpPr>
      <p:pic>
        <p:nvPicPr>
          <p:cNvPr id="42" name="Google Shape;42;p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3" name="Google Shape;43;p17"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44" name="Google Shape;44;p17"/>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7"/>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17"/>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reaker 4">
  <p:cSld name="Breaker 4">
    <p:spTree>
      <p:nvGrpSpPr>
        <p:cNvPr id="1" name="Shape 47"/>
        <p:cNvGrpSpPr/>
        <p:nvPr/>
      </p:nvGrpSpPr>
      <p:grpSpPr>
        <a:xfrm>
          <a:off x="0" y="0"/>
          <a:ext cx="0" cy="0"/>
          <a:chOff x="0" y="0"/>
          <a:chExt cx="0" cy="0"/>
        </a:xfrm>
      </p:grpSpPr>
      <p:pic>
        <p:nvPicPr>
          <p:cNvPr id="48" name="Google Shape;48;p18"/>
          <p:cNvPicPr preferRelativeResize="0"/>
          <p:nvPr/>
        </p:nvPicPr>
        <p:blipFill rotWithShape="1">
          <a:blip r:embed="rId2">
            <a:alphaModFix/>
          </a:blip>
          <a:srcRect/>
          <a:stretch/>
        </p:blipFill>
        <p:spPr>
          <a:xfrm>
            <a:off x="1" y="-1"/>
            <a:ext cx="12191998" cy="6857999"/>
          </a:xfrm>
          <a:prstGeom prst="rect">
            <a:avLst/>
          </a:prstGeom>
          <a:noFill/>
          <a:ln>
            <a:noFill/>
          </a:ln>
        </p:spPr>
      </p:pic>
      <p:pic>
        <p:nvPicPr>
          <p:cNvPr id="49" name="Google Shape;49;p18"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50" name="Google Shape;50;p18"/>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18"/>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reaker 4 1">
  <p:cSld name="Breaker 4_1">
    <p:spTree>
      <p:nvGrpSpPr>
        <p:cNvPr id="1" name="Shape 53"/>
        <p:cNvGrpSpPr/>
        <p:nvPr/>
      </p:nvGrpSpPr>
      <p:grpSpPr>
        <a:xfrm>
          <a:off x="0" y="0"/>
          <a:ext cx="0" cy="0"/>
          <a:chOff x="0" y="0"/>
          <a:chExt cx="0" cy="0"/>
        </a:xfrm>
      </p:grpSpPr>
      <p:pic>
        <p:nvPicPr>
          <p:cNvPr id="54" name="Google Shape;54;g13d05d58275_0_168"/>
          <p:cNvPicPr preferRelativeResize="0"/>
          <p:nvPr/>
        </p:nvPicPr>
        <p:blipFill rotWithShape="1">
          <a:blip r:embed="rId2"/>
          <a:srcRect t="31507" r="30323" b="17156"/>
          <a:stretch/>
        </p:blipFill>
        <p:spPr>
          <a:xfrm>
            <a:off x="0" y="1"/>
            <a:ext cx="12192000" cy="6857999"/>
          </a:xfrm>
          <a:prstGeom prst="rect">
            <a:avLst/>
          </a:prstGeom>
          <a:noFill/>
          <a:ln>
            <a:noFill/>
          </a:ln>
        </p:spPr>
      </p:pic>
      <p:pic>
        <p:nvPicPr>
          <p:cNvPr id="55" name="Google Shape;55;g13d05d58275_0_168"/>
          <p:cNvPicPr preferRelativeResize="0"/>
          <p:nvPr/>
        </p:nvPicPr>
        <p:blipFill rotWithShape="1">
          <a:blip r:embed="rId3">
            <a:alphaModFix/>
          </a:blip>
          <a:srcRect/>
          <a:stretch/>
        </p:blipFill>
        <p:spPr>
          <a:xfrm>
            <a:off x="0" y="0"/>
            <a:ext cx="7624776" cy="6858000"/>
          </a:xfrm>
          <a:prstGeom prst="rect">
            <a:avLst/>
          </a:prstGeom>
          <a:noFill/>
          <a:ln>
            <a:noFill/>
          </a:ln>
        </p:spPr>
      </p:pic>
      <p:pic>
        <p:nvPicPr>
          <p:cNvPr id="56" name="Google Shape;56;g13d05d58275_0_168" descr="Logo&#10;&#10;Description automatically generated"/>
          <p:cNvPicPr preferRelativeResize="0"/>
          <p:nvPr/>
        </p:nvPicPr>
        <p:blipFill rotWithShape="1">
          <a:blip r:embed="rId4">
            <a:alphaModFix/>
          </a:blip>
          <a:srcRect/>
          <a:stretch/>
        </p:blipFill>
        <p:spPr>
          <a:xfrm>
            <a:off x="373063" y="6358113"/>
            <a:ext cx="1230311" cy="373241"/>
          </a:xfrm>
          <a:prstGeom prst="rect">
            <a:avLst/>
          </a:prstGeom>
          <a:noFill/>
          <a:ln>
            <a:noFill/>
          </a:ln>
        </p:spPr>
      </p:pic>
      <p:sp>
        <p:nvSpPr>
          <p:cNvPr id="57" name="Google Shape;57;g13d05d58275_0_168"/>
          <p:cNvSpPr txBox="1">
            <a:spLocks noGrp="1"/>
          </p:cNvSpPr>
          <p:nvPr>
            <p:ph type="title"/>
          </p:nvPr>
        </p:nvSpPr>
        <p:spPr>
          <a:xfrm>
            <a:off x="436565" y="2103437"/>
            <a:ext cx="10269600" cy="1325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200"/>
              <a:buFont typeface="Century Gothic"/>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g13d05d58275_0_168"/>
          <p:cNvSpPr txBox="1">
            <a:spLocks noGrp="1"/>
          </p:cNvSpPr>
          <p:nvPr>
            <p:ph type="subTitle" idx="1"/>
          </p:nvPr>
        </p:nvSpPr>
        <p:spPr>
          <a:xfrm>
            <a:off x="438042" y="3687236"/>
            <a:ext cx="5688000" cy="14562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lt1"/>
              </a:buClr>
              <a:buSzPts val="2000"/>
              <a:buFont typeface="Century Gothic"/>
              <a:buNone/>
              <a:defRPr sz="2000">
                <a:solidFill>
                  <a:schemeClr val="lt1"/>
                </a:solidFill>
              </a:defRPr>
            </a:lvl1pPr>
            <a:lvl2pPr lvl="1" algn="ctr" rtl="0">
              <a:lnSpc>
                <a:spcPct val="90000"/>
              </a:lnSpc>
              <a:spcBef>
                <a:spcPts val="500"/>
              </a:spcBef>
              <a:spcAft>
                <a:spcPts val="0"/>
              </a:spcAft>
              <a:buClr>
                <a:schemeClr val="dk1"/>
              </a:buClr>
              <a:buSzPts val="2000"/>
              <a:buFont typeface="Century Gothic"/>
              <a:buNone/>
              <a:defRPr sz="2000"/>
            </a:lvl2pPr>
            <a:lvl3pPr lvl="2" algn="ctr" rtl="0">
              <a:lnSpc>
                <a:spcPct val="90000"/>
              </a:lnSpc>
              <a:spcBef>
                <a:spcPts val="500"/>
              </a:spcBef>
              <a:spcAft>
                <a:spcPts val="0"/>
              </a:spcAft>
              <a:buClr>
                <a:schemeClr val="dk1"/>
              </a:buClr>
              <a:buSzPts val="1800"/>
              <a:buFont typeface="Century Gothic"/>
              <a:buNone/>
              <a:defRPr sz="1800"/>
            </a:lvl3pPr>
            <a:lvl4pPr lvl="3" algn="ctr" rtl="0">
              <a:lnSpc>
                <a:spcPct val="90000"/>
              </a:lnSpc>
              <a:spcBef>
                <a:spcPts val="500"/>
              </a:spcBef>
              <a:spcAft>
                <a:spcPts val="0"/>
              </a:spcAft>
              <a:buClr>
                <a:schemeClr val="dk1"/>
              </a:buClr>
              <a:buSzPts val="1600"/>
              <a:buFont typeface="Century Gothic"/>
              <a:buNone/>
              <a:defRPr sz="1600"/>
            </a:lvl4pPr>
            <a:lvl5pPr lvl="4" algn="ctr" rtl="0">
              <a:lnSpc>
                <a:spcPct val="90000"/>
              </a:lnSpc>
              <a:spcBef>
                <a:spcPts val="500"/>
              </a:spcBef>
              <a:spcAft>
                <a:spcPts val="0"/>
              </a:spcAft>
              <a:buClr>
                <a:schemeClr val="dk1"/>
              </a:buClr>
              <a:buSzPts val="1600"/>
              <a:buFont typeface="Century Gothic"/>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9" name="Google Shape;59;g13d05d58275_0_168"/>
          <p:cNvSpPr txBox="1"/>
          <p:nvPr/>
        </p:nvSpPr>
        <p:spPr>
          <a:xfrm>
            <a:off x="7579950" y="6360250"/>
            <a:ext cx="4444500" cy="369000"/>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a:t>
            </a:r>
            <a:r>
              <a:rPr lang="en-US" sz="800">
                <a:solidFill>
                  <a:srgbClr val="F2F2F2"/>
                </a:solidFill>
                <a:latin typeface="Century Gothic"/>
                <a:ea typeface="Century Gothic"/>
                <a:cs typeface="Century Gothic"/>
                <a:sym typeface="Century Gothic"/>
              </a:rPr>
              <a:t>CAROLINE ABRAM PARIS</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a:t>
            </a:r>
            <a:r>
              <a:rPr lang="en-US" sz="800" i="1">
                <a:solidFill>
                  <a:srgbClr val="F2F2F2"/>
                </a:solidFill>
                <a:latin typeface="Century Gothic"/>
                <a:ea typeface="Century Gothic"/>
                <a:cs typeface="Century Gothic"/>
                <a:sym typeface="Century Gothic"/>
              </a:rPr>
              <a:t> </a:t>
            </a:r>
            <a:r>
              <a:rPr lang="en-US" sz="800">
                <a:solidFill>
                  <a:srgbClr val="F2F2F2"/>
                </a:solidFill>
                <a:latin typeface="Century Gothic"/>
                <a:ea typeface="Century Gothic"/>
                <a:cs typeface="Century Gothic"/>
                <a:sym typeface="Century Gothic"/>
              </a:rPr>
              <a:t>Amethyst</a:t>
            </a:r>
            <a:endParaRPr sz="1400" b="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eaker with contents 1">
  <p:cSld name="Breaker with contents 1">
    <p:spTree>
      <p:nvGrpSpPr>
        <p:cNvPr id="1" name="Shape 60"/>
        <p:cNvGrpSpPr/>
        <p:nvPr/>
      </p:nvGrpSpPr>
      <p:grpSpPr>
        <a:xfrm>
          <a:off x="0" y="0"/>
          <a:ext cx="0" cy="0"/>
          <a:chOff x="0" y="0"/>
          <a:chExt cx="0" cy="0"/>
        </a:xfrm>
      </p:grpSpPr>
      <p:pic>
        <p:nvPicPr>
          <p:cNvPr id="61" name="Google Shape;61;p19"/>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62" name="Google Shape;62;p19"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63" name="Google Shape;63;p19"/>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 name="Google Shape;65;p19"/>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6" name="Google Shape;66;p19"/>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67" name="Google Shape;67;p19"/>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8" name="Google Shape;68;p19"/>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69" name="Google Shape;69;p19"/>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0" name="Google Shape;70;p19"/>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1" name="Google Shape;71;p19"/>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reaker with contents 2">
  <p:cSld name="Breaker with contents 2">
    <p:spTree>
      <p:nvGrpSpPr>
        <p:cNvPr id="1" name="Shape 72"/>
        <p:cNvGrpSpPr/>
        <p:nvPr/>
      </p:nvGrpSpPr>
      <p:grpSpPr>
        <a:xfrm>
          <a:off x="0" y="0"/>
          <a:ext cx="0" cy="0"/>
          <a:chOff x="0" y="0"/>
          <a:chExt cx="0" cy="0"/>
        </a:xfrm>
      </p:grpSpPr>
      <p:pic>
        <p:nvPicPr>
          <p:cNvPr id="73" name="Google Shape;73;p20"/>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74" name="Google Shape;74;p20"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75" name="Google Shape;75;p20"/>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20"/>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8" name="Google Shape;78;p20"/>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9" name="Google Shape;79;p20"/>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0" name="Google Shape;80;p20"/>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1" name="Google Shape;81;p20"/>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2" name="Google Shape;82;p20"/>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3" name="Google Shape;83;p20"/>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30306" y="365125"/>
            <a:ext cx="10923494"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33333"/>
              </a:buClr>
              <a:buSzPts val="3200"/>
              <a:buFont typeface="Century Gothic"/>
              <a:buNone/>
              <a:defRPr sz="3200" b="0" i="0" u="none" strike="noStrike" cap="none">
                <a:solidFill>
                  <a:srgbClr val="333333"/>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9pPr>
          </a:lstStyle>
          <a:p>
            <a:endParaRPr/>
          </a:p>
        </p:txBody>
      </p:sp>
      <p:sp>
        <p:nvSpPr>
          <p:cNvPr id="11" name="Google Shape;11;p12"/>
          <p:cNvSpPr txBox="1">
            <a:spLocks noGrp="1"/>
          </p:cNvSpPr>
          <p:nvPr>
            <p:ph type="body" idx="1"/>
          </p:nvPr>
        </p:nvSpPr>
        <p:spPr>
          <a:xfrm>
            <a:off x="430306" y="1825625"/>
            <a:ext cx="10923494"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7">
          <p15:clr>
            <a:srgbClr val="F26B43"/>
          </p15:clr>
        </p15:guide>
        <p15:guide id="4" pos="7423">
          <p15:clr>
            <a:srgbClr val="F26B43"/>
          </p15:clr>
        </p15:guide>
        <p15:guide id="5" pos="957">
          <p15:clr>
            <a:srgbClr val="F26B43"/>
          </p15:clr>
        </p15:guide>
        <p15:guide id="6" pos="1914">
          <p15:clr>
            <a:srgbClr val="F26B43"/>
          </p15:clr>
        </p15:guide>
        <p15:guide id="7" pos="2880">
          <p15:clr>
            <a:srgbClr val="F26B43"/>
          </p15:clr>
        </p15:guide>
        <p15:guide id="8" pos="4803">
          <p15:clr>
            <a:srgbClr val="F26B43"/>
          </p15:clr>
        </p15:guide>
        <p15:guide id="9" pos="5760">
          <p15:clr>
            <a:srgbClr val="F26B43"/>
          </p15:clr>
        </p15:guide>
        <p15:guide id="10" pos="67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
          <p:cNvSpPr txBox="1">
            <a:spLocks noGrp="1"/>
          </p:cNvSpPr>
          <p:nvPr>
            <p:ph type="title"/>
          </p:nvPr>
        </p:nvSpPr>
        <p:spPr>
          <a:xfrm>
            <a:off x="436565" y="2103437"/>
            <a:ext cx="102696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Century Gothic"/>
              <a:buNone/>
            </a:pPr>
            <a:r>
              <a:rPr lang="en-US" dirty="0"/>
              <a:t>Compagnie/Nom </a:t>
            </a:r>
            <a:r>
              <a:rPr lang="en-US" dirty="0" err="1"/>
              <a:t>individuel</a:t>
            </a:r>
            <a:r>
              <a:rPr lang="en-US" dirty="0"/>
              <a:t> </a:t>
            </a:r>
            <a:endParaRPr dirty="0"/>
          </a:p>
        </p:txBody>
      </p:sp>
      <p:sp>
        <p:nvSpPr>
          <p:cNvPr id="146" name="Google Shape;146;p1"/>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lt1"/>
              </a:buClr>
              <a:buSzPts val="2000"/>
              <a:buFont typeface="Century Gothic"/>
              <a:buNone/>
            </a:pPr>
            <a:r>
              <a:rPr lang="en-US" dirty="0" err="1"/>
              <a:t>Titre</a:t>
            </a:r>
            <a:r>
              <a:rPr lang="en-US" dirty="0"/>
              <a:t> de la </a:t>
            </a:r>
            <a:r>
              <a:rPr lang="en-US" dirty="0" err="1"/>
              <a:t>catégorie</a:t>
            </a:r>
            <a:r>
              <a:rPr lang="en-US" dirty="0"/>
              <a:t> </a:t>
            </a:r>
          </a:p>
          <a:p>
            <a:pPr marL="457200" lvl="0" indent="-228600" algn="l" rtl="0">
              <a:lnSpc>
                <a:spcPct val="90000"/>
              </a:lnSpc>
              <a:spcBef>
                <a:spcPts val="1000"/>
              </a:spcBef>
              <a:spcAft>
                <a:spcPts val="0"/>
              </a:spcAft>
              <a:buClr>
                <a:schemeClr val="lt1"/>
              </a:buClr>
              <a:buSzPts val="2000"/>
              <a:buFont typeface="Century Gothic"/>
              <a:buNone/>
            </a:pPr>
            <a:endParaRPr dirty="0"/>
          </a:p>
          <a:p>
            <a:pPr marL="457200" lvl="0" indent="-228600" algn="l" rtl="0">
              <a:lnSpc>
                <a:spcPct val="90000"/>
              </a:lnSpc>
              <a:spcBef>
                <a:spcPts val="1000"/>
              </a:spcBef>
              <a:spcAft>
                <a:spcPts val="0"/>
              </a:spcAft>
              <a:buClr>
                <a:schemeClr val="lt1"/>
              </a:buClr>
              <a:buSzPts val="2000"/>
              <a:buFont typeface="Century Gothic"/>
              <a:buNone/>
            </a:pPr>
            <a:r>
              <a:rPr lang="en-US" dirty="0"/>
              <a:t>Date de </a:t>
            </a:r>
            <a:r>
              <a:rPr lang="en-US" dirty="0" err="1"/>
              <a:t>soumission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txBox="1">
            <a:spLocks noGrp="1"/>
          </p:cNvSpPr>
          <p:nvPr>
            <p:ph type="body" idx="4294967295"/>
          </p:nvPr>
        </p:nvSpPr>
        <p:spPr>
          <a:xfrm>
            <a:off x="442582" y="913877"/>
            <a:ext cx="11351100" cy="410963"/>
          </a:xfrm>
          <a:prstGeom prst="rect">
            <a:avLst/>
          </a:prstGeom>
          <a:noFill/>
          <a:ln>
            <a:noFill/>
          </a:ln>
        </p:spPr>
        <p:txBody>
          <a:bodyPr spcFirstLastPara="1" wrap="square" lIns="91425" tIns="45700" rIns="91425" bIns="45700" anchor="t" anchorCtr="0">
            <a:noAutofit/>
          </a:bodyPr>
          <a:lstStyle/>
          <a:p>
            <a:pPr marL="186262" lvl="0" indent="0" algn="l" rtl="0">
              <a:lnSpc>
                <a:spcPct val="70000"/>
              </a:lnSpc>
              <a:spcBef>
                <a:spcPts val="1000"/>
              </a:spcBef>
              <a:spcAft>
                <a:spcPts val="0"/>
              </a:spcAft>
              <a:buSzPts val="640"/>
              <a:buNone/>
            </a:pPr>
            <a:r>
              <a:rPr lang="en-US" sz="1200" b="1" dirty="0" err="1"/>
              <a:t>Remplissez</a:t>
            </a:r>
            <a:r>
              <a:rPr lang="en-US" sz="1200" b="1" dirty="0"/>
              <a:t> le tableau ci-dessous avec </a:t>
            </a:r>
            <a:r>
              <a:rPr lang="en-US" sz="1200" b="1" dirty="0" err="1"/>
              <a:t>vos</a:t>
            </a:r>
            <a:r>
              <a:rPr lang="en-US" sz="1200" b="1" dirty="0"/>
              <a:t> </a:t>
            </a:r>
            <a:r>
              <a:rPr lang="en-US" sz="1200" b="1" dirty="0" err="1"/>
              <a:t>résultats</a:t>
            </a:r>
            <a:r>
              <a:rPr lang="en-US" sz="1200" b="1" dirty="0"/>
              <a:t>, </a:t>
            </a:r>
            <a:r>
              <a:rPr lang="en-US" sz="1200" b="1" dirty="0" err="1"/>
              <a:t>en</a:t>
            </a:r>
            <a:r>
              <a:rPr lang="en-US" sz="1200" b="1" dirty="0"/>
              <a:t> tenant </a:t>
            </a:r>
            <a:r>
              <a:rPr lang="en-US" sz="1200" b="1" dirty="0" err="1"/>
              <a:t>compte</a:t>
            </a:r>
            <a:r>
              <a:rPr lang="en-US" sz="1200" b="1" dirty="0"/>
              <a:t> des </a:t>
            </a:r>
            <a:r>
              <a:rPr lang="en-US" sz="1200" b="1" dirty="0" err="1"/>
              <a:t>indicateurs</a:t>
            </a:r>
            <a:r>
              <a:rPr lang="en-US" sz="1200" b="1" dirty="0"/>
              <a:t> de performance </a:t>
            </a:r>
            <a:r>
              <a:rPr lang="en-US" sz="1200" b="1" dirty="0" err="1"/>
              <a:t>clés</a:t>
            </a:r>
            <a:r>
              <a:rPr lang="en-US" sz="1200" b="1" dirty="0"/>
              <a:t> </a:t>
            </a:r>
            <a:r>
              <a:rPr lang="en-US" sz="1200" b="1" dirty="0" err="1"/>
              <a:t>applicables</a:t>
            </a:r>
            <a:r>
              <a:rPr lang="en-US" sz="1200" b="1" dirty="0"/>
              <a:t> </a:t>
            </a:r>
            <a:r>
              <a:rPr lang="en-US" sz="1200" b="1" dirty="0" err="1"/>
              <a:t>à</a:t>
            </a:r>
            <a:r>
              <a:rPr lang="en-US" sz="1200" b="1" dirty="0"/>
              <a:t> </a:t>
            </a:r>
            <a:r>
              <a:rPr lang="en-US" sz="1200" b="1" dirty="0" err="1"/>
              <a:t>votre</a:t>
            </a:r>
            <a:r>
              <a:rPr lang="en-US" sz="1200" b="1" dirty="0"/>
              <a:t> </a:t>
            </a:r>
            <a:r>
              <a:rPr lang="en-US" sz="1200" b="1" dirty="0" err="1"/>
              <a:t>catégorie</a:t>
            </a:r>
            <a:r>
              <a:rPr lang="en-US" sz="1200" b="1" dirty="0"/>
              <a:t>.</a:t>
            </a:r>
            <a:endParaRPr sz="1200" dirty="0"/>
          </a:p>
        </p:txBody>
      </p:sp>
      <p:sp>
        <p:nvSpPr>
          <p:cNvPr id="203" name="Google Shape;203;p11"/>
          <p:cNvSpPr txBox="1">
            <a:spLocks noGrp="1"/>
          </p:cNvSpPr>
          <p:nvPr>
            <p:ph type="title" idx="4294967295"/>
          </p:nvPr>
        </p:nvSpPr>
        <p:spPr>
          <a:xfrm>
            <a:off x="414792" y="365126"/>
            <a:ext cx="11353707" cy="59558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33333"/>
              </a:buClr>
              <a:buSzPts val="3200"/>
              <a:buFont typeface="Century Gothic"/>
              <a:buNone/>
            </a:pPr>
            <a:r>
              <a:rPr lang="en-US" dirty="0"/>
              <a:t>Les </a:t>
            </a:r>
            <a:r>
              <a:rPr lang="en-US" dirty="0" err="1"/>
              <a:t>indicateurs</a:t>
            </a:r>
            <a:r>
              <a:rPr lang="en-US" dirty="0"/>
              <a:t> </a:t>
            </a:r>
            <a:r>
              <a:rPr lang="en-US" dirty="0" err="1"/>
              <a:t>clés</a:t>
            </a:r>
            <a:r>
              <a:rPr lang="en-US" dirty="0"/>
              <a:t> de performance </a:t>
            </a:r>
            <a:r>
              <a:rPr lang="en-US" dirty="0" err="1"/>
              <a:t>à</a:t>
            </a:r>
            <a:r>
              <a:rPr lang="en-US" dirty="0"/>
              <a:t> prendre </a:t>
            </a:r>
            <a:r>
              <a:rPr lang="en-US" dirty="0" err="1"/>
              <a:t>en</a:t>
            </a:r>
            <a:r>
              <a:rPr lang="en-US" dirty="0"/>
              <a:t> </a:t>
            </a:r>
            <a:r>
              <a:rPr lang="en-US" dirty="0" err="1"/>
              <a:t>compte</a:t>
            </a:r>
            <a:r>
              <a:rPr lang="en-US" dirty="0"/>
              <a:t> : IMPACT ET RÉSULTATS</a:t>
            </a:r>
            <a:endParaRPr dirty="0"/>
          </a:p>
        </p:txBody>
      </p:sp>
      <p:graphicFrame>
        <p:nvGraphicFramePr>
          <p:cNvPr id="204" name="Google Shape;204;p11"/>
          <p:cNvGraphicFramePr/>
          <p:nvPr>
            <p:extLst>
              <p:ext uri="{D42A27DB-BD31-4B8C-83A1-F6EECF244321}">
                <p14:modId xmlns:p14="http://schemas.microsoft.com/office/powerpoint/2010/main" val="2801441561"/>
              </p:ext>
            </p:extLst>
          </p:nvPr>
        </p:nvGraphicFramePr>
        <p:xfrm>
          <a:off x="398318" y="1324840"/>
          <a:ext cx="11376673" cy="3980915"/>
        </p:xfrm>
        <a:graphic>
          <a:graphicData uri="http://schemas.openxmlformats.org/drawingml/2006/table">
            <a:tbl>
              <a:tblPr firstRow="1" bandRow="1">
                <a:noFill/>
                <a:tableStyleId>{B99C5C35-00D0-4762-BEBE-9977F20968F3}</a:tableStyleId>
              </a:tblPr>
              <a:tblGrid>
                <a:gridCol w="5579289">
                  <a:extLst>
                    <a:ext uri="{9D8B030D-6E8A-4147-A177-3AD203B41FA5}">
                      <a16:colId xmlns:a16="http://schemas.microsoft.com/office/drawing/2014/main" val="20000"/>
                    </a:ext>
                  </a:extLst>
                </a:gridCol>
                <a:gridCol w="2282221">
                  <a:extLst>
                    <a:ext uri="{9D8B030D-6E8A-4147-A177-3AD203B41FA5}">
                      <a16:colId xmlns:a16="http://schemas.microsoft.com/office/drawing/2014/main" val="20001"/>
                    </a:ext>
                  </a:extLst>
                </a:gridCol>
                <a:gridCol w="2299864">
                  <a:extLst>
                    <a:ext uri="{9D8B030D-6E8A-4147-A177-3AD203B41FA5}">
                      <a16:colId xmlns:a16="http://schemas.microsoft.com/office/drawing/2014/main" val="20002"/>
                    </a:ext>
                  </a:extLst>
                </a:gridCol>
                <a:gridCol w="1215299">
                  <a:extLst>
                    <a:ext uri="{9D8B030D-6E8A-4147-A177-3AD203B41FA5}">
                      <a16:colId xmlns:a16="http://schemas.microsoft.com/office/drawing/2014/main" val="20003"/>
                    </a:ext>
                  </a:extLst>
                </a:gridCol>
              </a:tblGrid>
              <a:tr h="553850">
                <a:tc>
                  <a:txBody>
                    <a:bodyPr/>
                    <a:lstStyle/>
                    <a:p>
                      <a:pPr marL="0" marR="0" lvl="0" indent="0" algn="l" rtl="0">
                        <a:lnSpc>
                          <a:spcPct val="100000"/>
                        </a:lnSpc>
                        <a:spcBef>
                          <a:spcPts val="0"/>
                        </a:spcBef>
                        <a:spcAft>
                          <a:spcPts val="0"/>
                        </a:spcAft>
                        <a:buNone/>
                      </a:pPr>
                      <a:endParaRPr sz="1400" u="none" strike="noStrike" cap="none" dirty="0">
                        <a:latin typeface="Century Gothic"/>
                        <a:ea typeface="Century Gothic"/>
                        <a:cs typeface="Century Gothic"/>
                        <a:sym typeface="Century Gothic"/>
                      </a:endParaRPr>
                    </a:p>
                  </a:txBody>
                  <a:tcPr marL="151525" marR="151525" marT="75775" marB="75775"/>
                </a:tc>
                <a:tc>
                  <a:txBody>
                    <a:bodyPr/>
                    <a:lstStyle/>
                    <a:p>
                      <a:pPr marL="0" marR="0" lvl="0" indent="0" algn="l" rtl="0">
                        <a:lnSpc>
                          <a:spcPct val="100000"/>
                        </a:lnSpc>
                        <a:spcBef>
                          <a:spcPts val="0"/>
                        </a:spcBef>
                        <a:spcAft>
                          <a:spcPts val="0"/>
                        </a:spcAft>
                        <a:buNone/>
                      </a:pPr>
                      <a:r>
                        <a:rPr lang="en-US" sz="1400" u="none" strike="noStrike" cap="none" dirty="0">
                          <a:latin typeface="Century Gothic"/>
                          <a:ea typeface="Century Gothic"/>
                          <a:cs typeface="Century Gothic"/>
                          <a:sym typeface="Century Gothic"/>
                        </a:rPr>
                        <a:t>2022</a:t>
                      </a:r>
                      <a:endParaRPr dirty="0">
                        <a:latin typeface="Century Gothic"/>
                        <a:ea typeface="Century Gothic"/>
                        <a:cs typeface="Century Gothic"/>
                        <a:sym typeface="Century Gothic"/>
                      </a:endParaRPr>
                    </a:p>
                  </a:txBody>
                  <a:tcPr marL="151525" marR="151525" marT="75775" marB="75775"/>
                </a:tc>
                <a:tc>
                  <a:txBody>
                    <a:bodyPr/>
                    <a:lstStyle/>
                    <a:p>
                      <a:pPr marL="0" marR="0" lvl="0" indent="0" algn="l" rtl="0">
                        <a:lnSpc>
                          <a:spcPct val="100000"/>
                        </a:lnSpc>
                        <a:spcBef>
                          <a:spcPts val="0"/>
                        </a:spcBef>
                        <a:spcAft>
                          <a:spcPts val="0"/>
                        </a:spcAft>
                        <a:buNone/>
                      </a:pPr>
                      <a:r>
                        <a:rPr lang="en-US" sz="1400" u="none" strike="noStrike" cap="none" dirty="0">
                          <a:latin typeface="Century Gothic"/>
                          <a:ea typeface="Century Gothic"/>
                          <a:cs typeface="Century Gothic"/>
                          <a:sym typeface="Century Gothic"/>
                        </a:rPr>
                        <a:t>2023</a:t>
                      </a:r>
                      <a:endParaRPr dirty="0">
                        <a:latin typeface="Century Gothic"/>
                        <a:ea typeface="Century Gothic"/>
                        <a:cs typeface="Century Gothic"/>
                        <a:sym typeface="Century Gothic"/>
                      </a:endParaRPr>
                    </a:p>
                  </a:txBody>
                  <a:tcPr marL="151525" marR="151525" marT="75775" marB="75775"/>
                </a:tc>
                <a:tc>
                  <a:txBody>
                    <a:bodyPr/>
                    <a:lstStyle/>
                    <a:p>
                      <a:pPr marL="0" marR="0" lvl="0" indent="0" algn="l" rtl="0">
                        <a:lnSpc>
                          <a:spcPct val="100000"/>
                        </a:lnSpc>
                        <a:spcBef>
                          <a:spcPts val="0"/>
                        </a:spcBef>
                        <a:spcAft>
                          <a:spcPts val="0"/>
                        </a:spcAft>
                        <a:buNone/>
                      </a:pPr>
                      <a:r>
                        <a:rPr lang="en-US" sz="1400" u="none" strike="noStrike" cap="none" dirty="0">
                          <a:latin typeface="Century Gothic"/>
                          <a:ea typeface="Century Gothic"/>
                          <a:cs typeface="Century Gothic"/>
                          <a:sym typeface="Century Gothic"/>
                        </a:rPr>
                        <a:t>% </a:t>
                      </a:r>
                      <a:r>
                        <a:rPr lang="en-US" sz="900" u="none" strike="noStrike" cap="none" dirty="0" err="1">
                          <a:latin typeface="Century Gothic"/>
                          <a:ea typeface="Century Gothic"/>
                          <a:cs typeface="Century Gothic"/>
                          <a:sym typeface="Century Gothic"/>
                        </a:rPr>
                        <a:t>d’augmentation</a:t>
                      </a:r>
                      <a:endParaRPr dirty="0">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0"/>
                  </a:ext>
                </a:extLst>
              </a:tr>
              <a:tr h="995875">
                <a:tc>
                  <a:txBody>
                    <a:bodyPr/>
                    <a:lstStyle/>
                    <a:p>
                      <a:pPr marL="0" marR="0">
                        <a:lnSpc>
                          <a:spcPct val="115000"/>
                        </a:lnSpc>
                        <a:spcBef>
                          <a:spcPts val="0"/>
                        </a:spcBef>
                        <a:spcAft>
                          <a:spcPts val="0"/>
                        </a:spcAft>
                      </a:pPr>
                      <a:r>
                        <a:rPr lang="fr-CA" sz="105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Médias sociaux (publications concernant les verres </a:t>
                      </a:r>
                      <a:r>
                        <a:rPr lang="fr-CA" sz="1050" i="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Transitions</a:t>
                      </a:r>
                      <a:r>
                        <a:rPr lang="fr-CA" sz="105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total de publications, impressions, portée, nombre de vues de vidéos, engagements, etc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 publications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Portée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Impressions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Vues de vidéos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Engagements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Nombre de clics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 publications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Portée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Impressions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Vues de vidéos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Engagements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Nombre de clics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0" marR="0" lvl="0" indent="0" algn="l" rtl="0">
                        <a:lnSpc>
                          <a:spcPct val="100000"/>
                        </a:lnSpc>
                        <a:spcBef>
                          <a:spcPts val="0"/>
                        </a:spcBef>
                        <a:spcAft>
                          <a:spcPts val="0"/>
                        </a:spcAft>
                        <a:buNone/>
                      </a:pPr>
                      <a:endParaRPr sz="1200" i="0" u="none" strike="noStrike" cap="none">
                        <a:solidFill>
                          <a:schemeClr val="dk1"/>
                        </a:solidFill>
                        <a:latin typeface="Century Gothic"/>
                        <a:ea typeface="Century Gothic"/>
                        <a:cs typeface="Century Gothic"/>
                        <a:sym typeface="Century Gothic"/>
                      </a:endParaRPr>
                    </a:p>
                  </a:txBody>
                  <a:tcPr marL="79725" marR="79725" marT="39850" marB="39850"/>
                </a:tc>
                <a:extLst>
                  <a:ext uri="{0D108BD9-81ED-4DB2-BD59-A6C34878D82A}">
                    <a16:rowId xmlns:a16="http://schemas.microsoft.com/office/drawing/2014/main" val="10001"/>
                  </a:ext>
                </a:extLst>
              </a:tr>
              <a:tr h="395950">
                <a:tc>
                  <a:txBody>
                    <a:bodyPr/>
                    <a:lstStyle/>
                    <a:p>
                      <a:pPr marL="0" marR="0">
                        <a:lnSpc>
                          <a:spcPct val="115000"/>
                        </a:lnSpc>
                        <a:spcBef>
                          <a:spcPts val="0"/>
                        </a:spcBef>
                        <a:spcAft>
                          <a:spcPts val="0"/>
                        </a:spcAft>
                      </a:pPr>
                      <a:r>
                        <a:rPr lang="fr-CA" sz="105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Formations: sujet, endroit, taille de l’auditoire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des formations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Taille de l’auditoire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des formations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Taille de l’auditoire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2"/>
                  </a:ext>
                </a:extLst>
              </a:tr>
              <a:tr h="371517">
                <a:tc>
                  <a:txBody>
                    <a:bodyPr/>
                    <a:lstStyle/>
                    <a:p>
                      <a:pPr marL="0" marR="0">
                        <a:lnSpc>
                          <a:spcPct val="115000"/>
                        </a:lnSpc>
                        <a:spcBef>
                          <a:spcPts val="0"/>
                        </a:spcBef>
                        <a:spcAft>
                          <a:spcPts val="0"/>
                        </a:spcAft>
                      </a:pPr>
                      <a:r>
                        <a:rPr lang="fr-CA" sz="105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Allocutions: sujet, endroit, taille de l’auditoire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des allocutions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Taille de l’auditoire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des allocutions livées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Taille de l’auditoire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3"/>
                  </a:ext>
                </a:extLst>
              </a:tr>
              <a:tr h="563205">
                <a:tc>
                  <a:txBody>
                    <a:bodyPr/>
                    <a:lstStyle/>
                    <a:p>
                      <a:pPr marL="0" marR="0">
                        <a:lnSpc>
                          <a:spcPct val="115000"/>
                        </a:lnSpc>
                        <a:spcBef>
                          <a:spcPts val="0"/>
                        </a:spcBef>
                        <a:spcAft>
                          <a:spcPts val="0"/>
                        </a:spcAft>
                      </a:pPr>
                      <a:r>
                        <a:rPr lang="fr-CA" sz="105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Articles/entrevues: sujet, portée, etc.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des entrevues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Taille de l’auditoire/Sujets couverts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Total des allocutions livrées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Taille de l’auditoire/portée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Sujets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4"/>
                  </a:ext>
                </a:extLst>
              </a:tr>
              <a:tr h="0">
                <a:tc>
                  <a:txBody>
                    <a:bodyPr/>
                    <a:lstStyle/>
                    <a:p>
                      <a:pPr marL="0" marR="0">
                        <a:lnSpc>
                          <a:spcPct val="115000"/>
                        </a:lnSpc>
                        <a:spcBef>
                          <a:spcPts val="0"/>
                        </a:spcBef>
                        <a:spcAft>
                          <a:spcPts val="0"/>
                        </a:spcAft>
                      </a:pPr>
                      <a:r>
                        <a:rPr lang="en-US" sz="105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Efforts de marketing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Portée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CA" sz="9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Portée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9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2311461962"/>
                  </a:ext>
                </a:extLst>
              </a:tr>
              <a:tr h="711500">
                <a:tc>
                  <a:txBody>
                    <a:bodyPr/>
                    <a:lstStyle/>
                    <a:p>
                      <a:pPr marL="0" marR="0">
                        <a:lnSpc>
                          <a:spcPct val="115000"/>
                        </a:lnSpc>
                        <a:spcBef>
                          <a:spcPts val="0"/>
                        </a:spcBef>
                        <a:spcAft>
                          <a:spcPts val="0"/>
                        </a:spcAft>
                      </a:pPr>
                      <a:r>
                        <a:rPr lang="fr-CA" sz="105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Avons-nous manqué une tactique unique spécifique à votre/vos initiative(s) ?</a:t>
                      </a:r>
                      <a:endParaRPr lang="fr-CA" sz="105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fr-CA" sz="105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Partagez et définissez vos efforts innovants ici, nous sommes impatients d'en savoir plus !</a:t>
                      </a:r>
                    </a:p>
                  </a:txBody>
                  <a:tcPr marL="59690" marR="59690" marT="29845" marB="29845"/>
                </a:tc>
                <a:tc>
                  <a:txBody>
                    <a:bodyPr/>
                    <a:lstStyle/>
                    <a:p>
                      <a:pPr marL="342900" marR="0" lvl="0" indent="-342900">
                        <a:lnSpc>
                          <a:spcPct val="115000"/>
                        </a:lnSpc>
                        <a:spcBef>
                          <a:spcPts val="0"/>
                        </a:spcBef>
                        <a:spcAft>
                          <a:spcPts val="0"/>
                        </a:spcAft>
                        <a:buFont typeface="Symbol" pitchFamily="2" charset="2"/>
                        <a:buChar char=""/>
                      </a:pPr>
                      <a:r>
                        <a:rPr lang="en-US" sz="900" i="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Définissez vos indicateurs de performance clés ici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342900" marR="0" lvl="0" indent="-342900">
                        <a:lnSpc>
                          <a:spcPct val="115000"/>
                        </a:lnSpc>
                        <a:spcBef>
                          <a:spcPts val="0"/>
                        </a:spcBef>
                        <a:spcAft>
                          <a:spcPts val="0"/>
                        </a:spcAft>
                        <a:buFont typeface="Symbol" pitchFamily="2" charset="2"/>
                        <a:buChar char=""/>
                      </a:pPr>
                      <a:r>
                        <a:rPr lang="en-US" sz="900" i="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Définissez</a:t>
                      </a:r>
                      <a:r>
                        <a:rPr lang="en-US" sz="900" i="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900" i="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vos</a:t>
                      </a:r>
                      <a:r>
                        <a:rPr lang="en-US" sz="900" i="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900" i="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indicateurs</a:t>
                      </a:r>
                      <a:r>
                        <a:rPr lang="en-US" sz="900" i="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de performance </a:t>
                      </a:r>
                      <a:r>
                        <a:rPr lang="en-US" sz="900" i="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clés</a:t>
                      </a:r>
                      <a:r>
                        <a:rPr lang="en-US" sz="900" i="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900" i="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ici</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9690" marR="59690" marT="29845" marB="29845"/>
                </a:tc>
                <a:tc>
                  <a:txBody>
                    <a:bodyPr/>
                    <a:lstStyle/>
                    <a:p>
                      <a:pPr marL="0" marR="0" lvl="0" indent="0" algn="l" rtl="0">
                        <a:lnSpc>
                          <a:spcPct val="100000"/>
                        </a:lnSpc>
                        <a:spcBef>
                          <a:spcPts val="0"/>
                        </a:spcBef>
                        <a:spcAft>
                          <a:spcPts val="0"/>
                        </a:spcAft>
                        <a:buNone/>
                      </a:pPr>
                      <a:endParaRPr sz="1200" u="none" strike="noStrike" cap="none" dirty="0">
                        <a:solidFill>
                          <a:schemeClr val="dk1"/>
                        </a:solidFill>
                        <a:latin typeface="Century Gothic"/>
                        <a:ea typeface="Century Gothic"/>
                        <a:cs typeface="Century Gothic"/>
                        <a:sym typeface="Century Gothic"/>
                      </a:endParaRPr>
                    </a:p>
                  </a:txBody>
                  <a:tcPr marL="151525" marR="151525" marT="75775" marB="75775" anchor="ctr"/>
                </a:tc>
                <a:extLst>
                  <a:ext uri="{0D108BD9-81ED-4DB2-BD59-A6C34878D82A}">
                    <a16:rowId xmlns:a16="http://schemas.microsoft.com/office/drawing/2014/main" val="10005"/>
                  </a:ext>
                </a:extLst>
              </a:tr>
            </a:tbl>
          </a:graphicData>
        </a:graphic>
      </p:graphicFrame>
      <p:sp>
        <p:nvSpPr>
          <p:cNvPr id="2" name="Google Shape;205;p11">
            <a:extLst>
              <a:ext uri="{FF2B5EF4-FFF2-40B4-BE49-F238E27FC236}">
                <a16:creationId xmlns:a16="http://schemas.microsoft.com/office/drawing/2014/main" id="{031499AE-3917-0AC6-EE18-31FCB7318550}"/>
              </a:ext>
            </a:extLst>
          </p:cNvPr>
          <p:cNvSpPr txBox="1"/>
          <p:nvPr/>
        </p:nvSpPr>
        <p:spPr>
          <a:xfrm>
            <a:off x="447798" y="5175446"/>
            <a:ext cx="11353800" cy="1216713"/>
          </a:xfrm>
          <a:prstGeom prst="rect">
            <a:avLst/>
          </a:prstGeom>
          <a:noFill/>
          <a:ln>
            <a:noFill/>
          </a:ln>
        </p:spPr>
        <p:txBody>
          <a:bodyPr spcFirstLastPara="1" wrap="square" lIns="91425" tIns="91425" rIns="91425" bIns="91425" anchor="t" anchorCtr="0">
            <a:spAutoFit/>
          </a:bodyPr>
          <a:lstStyle/>
          <a:p>
            <a:pPr>
              <a:lnSpc>
                <a:spcPct val="90000"/>
              </a:lnSpc>
              <a:spcBef>
                <a:spcPts val="1000"/>
              </a:spcBef>
            </a:pPr>
            <a:r>
              <a:rPr lang="en-US" sz="1200" b="1" i="1" dirty="0">
                <a:solidFill>
                  <a:schemeClr val="tx1"/>
                </a:solidFill>
                <a:latin typeface="Century Gothic"/>
                <a:ea typeface="Century Gothic"/>
                <a:cs typeface="Century Gothic"/>
                <a:sym typeface="Century Gothic"/>
              </a:rPr>
              <a:t>Important </a:t>
            </a:r>
            <a:r>
              <a:rPr lang="en-US" sz="1200" b="1" i="1" dirty="0" err="1">
                <a:solidFill>
                  <a:schemeClr val="tx1"/>
                </a:solidFill>
                <a:latin typeface="Century Gothic"/>
                <a:ea typeface="Century Gothic"/>
                <a:cs typeface="Century Gothic"/>
                <a:sym typeface="Century Gothic"/>
              </a:rPr>
              <a:t>à</a:t>
            </a:r>
            <a:r>
              <a:rPr lang="en-US" sz="1200" b="1" i="1" dirty="0">
                <a:solidFill>
                  <a:schemeClr val="tx1"/>
                </a:solidFill>
                <a:latin typeface="Century Gothic"/>
                <a:ea typeface="Century Gothic"/>
                <a:cs typeface="Century Gothic"/>
                <a:sym typeface="Century Gothic"/>
              </a:rPr>
              <a:t> noter :</a:t>
            </a:r>
          </a:p>
          <a:p>
            <a:pPr>
              <a:lnSpc>
                <a:spcPct val="90000"/>
              </a:lnSpc>
              <a:spcBef>
                <a:spcPts val="1000"/>
              </a:spcBef>
            </a:pPr>
            <a:r>
              <a:rPr lang="en-US" sz="1100" i="1" dirty="0">
                <a:solidFill>
                  <a:schemeClr val="tx1"/>
                </a:solidFill>
                <a:latin typeface="Century Gothic"/>
              </a:rPr>
              <a:t>Les </a:t>
            </a:r>
            <a:r>
              <a:rPr lang="en-US" sz="1100" i="1" dirty="0" err="1">
                <a:solidFill>
                  <a:schemeClr val="tx1"/>
                </a:solidFill>
                <a:latin typeface="Century Gothic"/>
              </a:rPr>
              <a:t>candidats</a:t>
            </a:r>
            <a:r>
              <a:rPr lang="en-US" sz="1100" i="1" dirty="0">
                <a:solidFill>
                  <a:schemeClr val="tx1"/>
                </a:solidFill>
                <a:latin typeface="Century Gothic"/>
              </a:rPr>
              <a:t> </a:t>
            </a:r>
            <a:r>
              <a:rPr lang="en-US" sz="1100" i="1" dirty="0" err="1">
                <a:solidFill>
                  <a:schemeClr val="tx1"/>
                </a:solidFill>
                <a:latin typeface="Century Gothic"/>
              </a:rPr>
              <a:t>seront</a:t>
            </a:r>
            <a:r>
              <a:rPr lang="en-US" sz="1100" i="1" dirty="0">
                <a:solidFill>
                  <a:schemeClr val="tx1"/>
                </a:solidFill>
                <a:latin typeface="Century Gothic"/>
              </a:rPr>
              <a:t> </a:t>
            </a:r>
            <a:r>
              <a:rPr lang="en-US" sz="1100" i="1" dirty="0" err="1">
                <a:solidFill>
                  <a:schemeClr val="tx1"/>
                </a:solidFill>
                <a:latin typeface="Century Gothic"/>
              </a:rPr>
              <a:t>évalués</a:t>
            </a:r>
            <a:r>
              <a:rPr lang="en-US" sz="1100" i="1" dirty="0">
                <a:solidFill>
                  <a:schemeClr val="tx1"/>
                </a:solidFill>
                <a:latin typeface="Century Gothic"/>
              </a:rPr>
              <a:t> </a:t>
            </a:r>
            <a:r>
              <a:rPr lang="en-US" sz="1100" i="1" dirty="0" err="1">
                <a:solidFill>
                  <a:schemeClr val="tx1"/>
                </a:solidFill>
                <a:latin typeface="Century Gothic"/>
              </a:rPr>
              <a:t>uniquement</a:t>
            </a:r>
            <a:r>
              <a:rPr lang="en-US" sz="1100" i="1" dirty="0">
                <a:solidFill>
                  <a:schemeClr val="tx1"/>
                </a:solidFill>
                <a:latin typeface="Century Gothic"/>
              </a:rPr>
              <a:t> </a:t>
            </a:r>
            <a:r>
              <a:rPr lang="en-US" sz="1100" i="1" dirty="0" err="1">
                <a:solidFill>
                  <a:schemeClr val="tx1"/>
                </a:solidFill>
                <a:latin typeface="Century Gothic"/>
              </a:rPr>
              <a:t>en</a:t>
            </a:r>
            <a:r>
              <a:rPr lang="en-US" sz="1100" i="1" dirty="0">
                <a:solidFill>
                  <a:schemeClr val="tx1"/>
                </a:solidFill>
                <a:latin typeface="Century Gothic"/>
              </a:rPr>
              <a:t> </a:t>
            </a:r>
            <a:r>
              <a:rPr lang="en-US" sz="1100" i="1" dirty="0" err="1">
                <a:solidFill>
                  <a:schemeClr val="tx1"/>
                </a:solidFill>
                <a:latin typeface="Century Gothic"/>
              </a:rPr>
              <a:t>fonction</a:t>
            </a:r>
            <a:r>
              <a:rPr lang="en-US" sz="1100" i="1" dirty="0">
                <a:solidFill>
                  <a:schemeClr val="tx1"/>
                </a:solidFill>
                <a:latin typeface="Century Gothic"/>
              </a:rPr>
              <a:t> des </a:t>
            </a:r>
            <a:r>
              <a:rPr lang="en-US" sz="1100" i="1" dirty="0" err="1">
                <a:solidFill>
                  <a:schemeClr val="tx1"/>
                </a:solidFill>
                <a:latin typeface="Century Gothic"/>
              </a:rPr>
              <a:t>critères</a:t>
            </a:r>
            <a:r>
              <a:rPr lang="en-US" sz="1100" i="1" dirty="0">
                <a:solidFill>
                  <a:schemeClr val="tx1"/>
                </a:solidFill>
                <a:latin typeface="Century Gothic"/>
              </a:rPr>
              <a:t> </a:t>
            </a:r>
            <a:r>
              <a:rPr lang="en-US" sz="1100" i="1" dirty="0" err="1">
                <a:solidFill>
                  <a:schemeClr val="tx1"/>
                </a:solidFill>
                <a:latin typeface="Century Gothic"/>
              </a:rPr>
              <a:t>énumérés</a:t>
            </a:r>
            <a:r>
              <a:rPr lang="en-US" sz="1100" i="1" dirty="0">
                <a:solidFill>
                  <a:schemeClr val="tx1"/>
                </a:solidFill>
                <a:latin typeface="Century Gothic"/>
              </a:rPr>
              <a:t> pour </a:t>
            </a:r>
            <a:r>
              <a:rPr lang="en-US" sz="1100" i="1" dirty="0" err="1">
                <a:solidFill>
                  <a:schemeClr val="tx1"/>
                </a:solidFill>
                <a:latin typeface="Century Gothic"/>
              </a:rPr>
              <a:t>chaque</a:t>
            </a:r>
            <a:r>
              <a:rPr lang="en-US" sz="1100" i="1" dirty="0">
                <a:solidFill>
                  <a:schemeClr val="tx1"/>
                </a:solidFill>
                <a:latin typeface="Century Gothic"/>
              </a:rPr>
              <a:t> prix </a:t>
            </a:r>
            <a:r>
              <a:rPr lang="en-US" sz="1100" i="1" dirty="0" err="1">
                <a:solidFill>
                  <a:schemeClr val="tx1"/>
                </a:solidFill>
                <a:latin typeface="Century Gothic"/>
              </a:rPr>
              <a:t>d'innovation</a:t>
            </a:r>
            <a:r>
              <a:rPr lang="en-US" sz="1100" i="1" dirty="0">
                <a:solidFill>
                  <a:schemeClr val="tx1"/>
                </a:solidFill>
                <a:latin typeface="Century Gothic"/>
              </a:rPr>
              <a:t> de Transitions. </a:t>
            </a:r>
            <a:r>
              <a:rPr lang="en-US" sz="1100" i="1" dirty="0" err="1">
                <a:solidFill>
                  <a:schemeClr val="tx1"/>
                </a:solidFill>
                <a:latin typeface="Century Gothic"/>
              </a:rPr>
              <a:t>Lors</a:t>
            </a:r>
            <a:r>
              <a:rPr lang="en-US" sz="1100" i="1" dirty="0">
                <a:solidFill>
                  <a:schemeClr val="tx1"/>
                </a:solidFill>
                <a:latin typeface="Century Gothic"/>
              </a:rPr>
              <a:t> de </a:t>
            </a:r>
            <a:r>
              <a:rPr lang="en-US" sz="1100" i="1" dirty="0" err="1">
                <a:solidFill>
                  <a:schemeClr val="tx1"/>
                </a:solidFill>
                <a:latin typeface="Century Gothic"/>
              </a:rPr>
              <a:t>l'évaluation</a:t>
            </a:r>
            <a:r>
              <a:rPr lang="en-US" sz="1100" i="1" dirty="0">
                <a:solidFill>
                  <a:schemeClr val="tx1"/>
                </a:solidFill>
                <a:latin typeface="Century Gothic"/>
              </a:rPr>
              <a:t> des </a:t>
            </a:r>
            <a:r>
              <a:rPr lang="en-US" sz="1100" i="1" dirty="0" err="1">
                <a:solidFill>
                  <a:schemeClr val="tx1"/>
                </a:solidFill>
                <a:latin typeface="Century Gothic"/>
              </a:rPr>
              <a:t>candidats</a:t>
            </a:r>
            <a:r>
              <a:rPr lang="en-US" sz="1100" i="1" dirty="0">
                <a:solidFill>
                  <a:schemeClr val="tx1"/>
                </a:solidFill>
                <a:latin typeface="Century Gothic"/>
              </a:rPr>
              <a:t>, Transitions ne </a:t>
            </a:r>
            <a:r>
              <a:rPr lang="en-US" sz="1100" i="1" dirty="0" err="1">
                <a:solidFill>
                  <a:schemeClr val="tx1"/>
                </a:solidFill>
                <a:latin typeface="Century Gothic"/>
              </a:rPr>
              <a:t>tiendra</a:t>
            </a:r>
            <a:r>
              <a:rPr lang="en-US" sz="1100" i="1" dirty="0">
                <a:solidFill>
                  <a:schemeClr val="tx1"/>
                </a:solidFill>
                <a:latin typeface="Century Gothic"/>
              </a:rPr>
              <a:t> pas </a:t>
            </a:r>
            <a:r>
              <a:rPr lang="en-US" sz="1100" i="1" dirty="0" err="1">
                <a:solidFill>
                  <a:schemeClr val="tx1"/>
                </a:solidFill>
                <a:latin typeface="Century Gothic"/>
              </a:rPr>
              <a:t>compte</a:t>
            </a:r>
            <a:r>
              <a:rPr lang="en-US" sz="1100" i="1" dirty="0">
                <a:solidFill>
                  <a:schemeClr val="tx1"/>
                </a:solidFill>
                <a:latin typeface="Century Gothic"/>
              </a:rPr>
              <a:t> du volume </a:t>
            </a:r>
            <a:r>
              <a:rPr lang="en-US" sz="1100" i="1" dirty="0" err="1">
                <a:solidFill>
                  <a:schemeClr val="tx1"/>
                </a:solidFill>
                <a:latin typeface="Century Gothic"/>
              </a:rPr>
              <a:t>ou</a:t>
            </a:r>
            <a:r>
              <a:rPr lang="en-US" sz="1100" i="1" dirty="0">
                <a:solidFill>
                  <a:schemeClr val="tx1"/>
                </a:solidFill>
                <a:latin typeface="Century Gothic"/>
              </a:rPr>
              <a:t> de la </a:t>
            </a:r>
            <a:r>
              <a:rPr lang="en-US" sz="1100" i="1" dirty="0" err="1">
                <a:solidFill>
                  <a:schemeClr val="tx1"/>
                </a:solidFill>
                <a:latin typeface="Century Gothic"/>
              </a:rPr>
              <a:t>valeur</a:t>
            </a:r>
            <a:r>
              <a:rPr lang="en-US" sz="1100" i="1" dirty="0">
                <a:solidFill>
                  <a:schemeClr val="tx1"/>
                </a:solidFill>
                <a:latin typeface="Century Gothic"/>
              </a:rPr>
              <a:t> des affaires </a:t>
            </a:r>
            <a:r>
              <a:rPr lang="en-US" sz="1100" i="1" dirty="0" err="1">
                <a:solidFill>
                  <a:schemeClr val="tx1"/>
                </a:solidFill>
                <a:latin typeface="Century Gothic"/>
              </a:rPr>
              <a:t>passées</a:t>
            </a:r>
            <a:r>
              <a:rPr lang="en-US" sz="1100" i="1" dirty="0">
                <a:solidFill>
                  <a:schemeClr val="tx1"/>
                </a:solidFill>
                <a:latin typeface="Century Gothic"/>
              </a:rPr>
              <a:t>, </a:t>
            </a:r>
            <a:r>
              <a:rPr lang="en-US" sz="1100" i="1" dirty="0" err="1">
                <a:solidFill>
                  <a:schemeClr val="tx1"/>
                </a:solidFill>
                <a:latin typeface="Century Gothic"/>
              </a:rPr>
              <a:t>actuelles</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a:t>
            </a:r>
            <a:r>
              <a:rPr lang="en-US" sz="1100" i="1" dirty="0" err="1">
                <a:solidFill>
                  <a:schemeClr val="tx1"/>
                </a:solidFill>
                <a:latin typeface="Century Gothic"/>
              </a:rPr>
              <a:t>prévues</a:t>
            </a:r>
            <a:r>
              <a:rPr lang="en-US" sz="1100" i="1" dirty="0">
                <a:solidFill>
                  <a:schemeClr val="tx1"/>
                </a:solidFill>
                <a:latin typeface="Century Gothic"/>
              </a:rPr>
              <a:t> </a:t>
            </a:r>
            <a:r>
              <a:rPr lang="en-US" sz="1100" i="1" dirty="0" err="1">
                <a:solidFill>
                  <a:schemeClr val="tx1"/>
                </a:solidFill>
                <a:latin typeface="Century Gothic"/>
              </a:rPr>
              <a:t>générées</a:t>
            </a:r>
            <a:r>
              <a:rPr lang="en-US" sz="1100" i="1" dirty="0">
                <a:solidFill>
                  <a:schemeClr val="tx1"/>
                </a:solidFill>
                <a:latin typeface="Century Gothic"/>
              </a:rPr>
              <a:t> par le </a:t>
            </a:r>
            <a:r>
              <a:rPr lang="en-US" sz="1100" i="1" dirty="0" err="1">
                <a:solidFill>
                  <a:schemeClr val="tx1"/>
                </a:solidFill>
                <a:latin typeface="Century Gothic"/>
              </a:rPr>
              <a:t>candidat</a:t>
            </a:r>
            <a:r>
              <a:rPr lang="en-US" sz="1100" i="1" dirty="0">
                <a:solidFill>
                  <a:schemeClr val="tx1"/>
                </a:solidFill>
                <a:latin typeface="Century Gothic"/>
              </a:rPr>
              <a:t> pour Transitions </a:t>
            </a:r>
            <a:r>
              <a:rPr lang="en-US" sz="1100" i="1" dirty="0" err="1">
                <a:solidFill>
                  <a:schemeClr val="tx1"/>
                </a:solidFill>
                <a:latin typeface="Century Gothic"/>
              </a:rPr>
              <a:t>ou</a:t>
            </a:r>
            <a:r>
              <a:rPr lang="en-US" sz="1100" i="1" dirty="0">
                <a:solidFill>
                  <a:schemeClr val="tx1"/>
                </a:solidFill>
                <a:latin typeface="Century Gothic"/>
              </a:rPr>
              <a:t> </a:t>
            </a:r>
            <a:r>
              <a:rPr lang="en-US" sz="1100" i="1" dirty="0" err="1">
                <a:solidFill>
                  <a:schemeClr val="tx1"/>
                </a:solidFill>
                <a:latin typeface="Century Gothic"/>
              </a:rPr>
              <a:t>l'une</a:t>
            </a:r>
            <a:r>
              <a:rPr lang="en-US" sz="1100" i="1" dirty="0">
                <a:solidFill>
                  <a:schemeClr val="tx1"/>
                </a:solidFill>
                <a:latin typeface="Century Gothic"/>
              </a:rPr>
              <a:t> de </a:t>
            </a:r>
            <a:r>
              <a:rPr lang="en-US" sz="1100" i="1" dirty="0" err="1">
                <a:solidFill>
                  <a:schemeClr val="tx1"/>
                </a:solidFill>
                <a:latin typeface="Century Gothic"/>
              </a:rPr>
              <a:t>ses</a:t>
            </a:r>
            <a:r>
              <a:rPr lang="en-US" sz="1100" i="1" dirty="0">
                <a:solidFill>
                  <a:schemeClr val="tx1"/>
                </a:solidFill>
                <a:latin typeface="Century Gothic"/>
              </a:rPr>
              <a:t> </a:t>
            </a:r>
            <a:r>
              <a:rPr lang="en-US" sz="1100" i="1" dirty="0" err="1">
                <a:solidFill>
                  <a:schemeClr val="tx1"/>
                </a:solidFill>
                <a:latin typeface="Century Gothic"/>
              </a:rPr>
              <a:t>sociétés</a:t>
            </a:r>
            <a:r>
              <a:rPr lang="en-US" sz="1100" i="1" dirty="0">
                <a:solidFill>
                  <a:schemeClr val="tx1"/>
                </a:solidFill>
                <a:latin typeface="Century Gothic"/>
              </a:rPr>
              <a:t> </a:t>
            </a:r>
            <a:r>
              <a:rPr lang="en-US" sz="1100" i="1" dirty="0" err="1">
                <a:solidFill>
                  <a:schemeClr val="tx1"/>
                </a:solidFill>
                <a:latin typeface="Century Gothic"/>
              </a:rPr>
              <a:t>affiliées</a:t>
            </a:r>
            <a:r>
              <a:rPr lang="en-US" sz="1100" i="1" dirty="0">
                <a:solidFill>
                  <a:schemeClr val="tx1"/>
                </a:solidFill>
                <a:latin typeface="Century Gothic"/>
              </a:rPr>
              <a:t>. De </a:t>
            </a:r>
            <a:r>
              <a:rPr lang="en-US" sz="1100" i="1" dirty="0" err="1">
                <a:solidFill>
                  <a:schemeClr val="tx1"/>
                </a:solidFill>
                <a:latin typeface="Century Gothic"/>
              </a:rPr>
              <a:t>même</a:t>
            </a:r>
            <a:r>
              <a:rPr lang="en-US" sz="1100" i="1" dirty="0">
                <a:solidFill>
                  <a:schemeClr val="tx1"/>
                </a:solidFill>
                <a:latin typeface="Century Gothic"/>
              </a:rPr>
              <a:t>, la </a:t>
            </a:r>
            <a:r>
              <a:rPr lang="en-US" sz="1100" i="1" dirty="0" err="1">
                <a:solidFill>
                  <a:schemeClr val="tx1"/>
                </a:solidFill>
                <a:latin typeface="Century Gothic"/>
              </a:rPr>
              <a:t>sélection</a:t>
            </a:r>
            <a:r>
              <a:rPr lang="en-US" sz="1100" i="1" dirty="0">
                <a:solidFill>
                  <a:schemeClr val="tx1"/>
                </a:solidFill>
                <a:latin typeface="Century Gothic"/>
              </a:rPr>
              <a:t> d'un </a:t>
            </a:r>
            <a:r>
              <a:rPr lang="en-US" sz="1100" i="1" dirty="0" err="1">
                <a:solidFill>
                  <a:schemeClr val="tx1"/>
                </a:solidFill>
                <a:latin typeface="Century Gothic"/>
              </a:rPr>
              <a:t>finaliste</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d'un </a:t>
            </a:r>
            <a:r>
              <a:rPr lang="en-US" sz="1100" i="1" dirty="0" err="1">
                <a:solidFill>
                  <a:schemeClr val="tx1"/>
                </a:solidFill>
                <a:latin typeface="Century Gothic"/>
              </a:rPr>
              <a:t>gagnant</a:t>
            </a:r>
            <a:r>
              <a:rPr lang="en-US" sz="1100" i="1" dirty="0">
                <a:solidFill>
                  <a:schemeClr val="tx1"/>
                </a:solidFill>
                <a:latin typeface="Century Gothic"/>
              </a:rPr>
              <a:t> du prix de </a:t>
            </a:r>
            <a:r>
              <a:rPr lang="en-US" sz="1100" i="1" dirty="0" err="1">
                <a:solidFill>
                  <a:schemeClr val="tx1"/>
                </a:solidFill>
                <a:latin typeface="Century Gothic"/>
              </a:rPr>
              <a:t>l'innovation</a:t>
            </a:r>
            <a:r>
              <a:rPr lang="en-US" sz="1100" i="1" dirty="0">
                <a:solidFill>
                  <a:schemeClr val="tx1"/>
                </a:solidFill>
                <a:latin typeface="Century Gothic"/>
              </a:rPr>
              <a:t> de Transitions </a:t>
            </a:r>
            <a:r>
              <a:rPr lang="en-US" sz="1100" i="1" dirty="0" err="1">
                <a:solidFill>
                  <a:schemeClr val="tx1"/>
                </a:solidFill>
                <a:latin typeface="Century Gothic"/>
              </a:rPr>
              <a:t>n'impose</a:t>
            </a:r>
            <a:r>
              <a:rPr lang="en-US" sz="1100" i="1" dirty="0">
                <a:solidFill>
                  <a:schemeClr val="tx1"/>
                </a:solidFill>
                <a:latin typeface="Century Gothic"/>
              </a:rPr>
              <a:t> </a:t>
            </a:r>
            <a:r>
              <a:rPr lang="en-US" sz="1100" i="1" dirty="0" err="1">
                <a:solidFill>
                  <a:schemeClr val="tx1"/>
                </a:solidFill>
                <a:latin typeface="Century Gothic"/>
              </a:rPr>
              <a:t>aucune</a:t>
            </a:r>
            <a:r>
              <a:rPr lang="en-US" sz="1100" i="1" dirty="0">
                <a:solidFill>
                  <a:schemeClr val="tx1"/>
                </a:solidFill>
                <a:latin typeface="Century Gothic"/>
              </a:rPr>
              <a:t> obligation </a:t>
            </a:r>
            <a:r>
              <a:rPr lang="en-US" sz="1100" i="1" dirty="0" err="1">
                <a:solidFill>
                  <a:schemeClr val="tx1"/>
                </a:solidFill>
                <a:latin typeface="Century Gothic"/>
              </a:rPr>
              <a:t>d'acheter</a:t>
            </a:r>
            <a:r>
              <a:rPr lang="en-US" sz="1100" i="1" dirty="0">
                <a:solidFill>
                  <a:schemeClr val="tx1"/>
                </a:solidFill>
                <a:latin typeface="Century Gothic"/>
              </a:rPr>
              <a:t>, de commander, </a:t>
            </a:r>
            <a:r>
              <a:rPr lang="en-US" sz="1100" i="1" dirty="0" err="1">
                <a:solidFill>
                  <a:schemeClr val="tx1"/>
                </a:solidFill>
                <a:latin typeface="Century Gothic"/>
              </a:rPr>
              <a:t>d'organiser</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de </a:t>
            </a:r>
            <a:r>
              <a:rPr lang="en-US" sz="1100" i="1" dirty="0" err="1">
                <a:solidFill>
                  <a:schemeClr val="tx1"/>
                </a:solidFill>
                <a:latin typeface="Century Gothic"/>
              </a:rPr>
              <a:t>recommander</a:t>
            </a:r>
            <a:r>
              <a:rPr lang="en-US" sz="1100" i="1" dirty="0">
                <a:solidFill>
                  <a:schemeClr val="tx1"/>
                </a:solidFill>
                <a:latin typeface="Century Gothic"/>
              </a:rPr>
              <a:t> des </a:t>
            </a:r>
            <a:r>
              <a:rPr lang="en-US" sz="1100" i="1" dirty="0" err="1">
                <a:solidFill>
                  <a:schemeClr val="tx1"/>
                </a:solidFill>
                <a:latin typeface="Century Gothic"/>
              </a:rPr>
              <a:t>produits</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services de Transitions </a:t>
            </a:r>
            <a:r>
              <a:rPr lang="en-US" sz="1100" i="1" dirty="0" err="1">
                <a:solidFill>
                  <a:schemeClr val="tx1"/>
                </a:solidFill>
                <a:latin typeface="Century Gothic"/>
              </a:rPr>
              <a:t>ou</a:t>
            </a:r>
            <a:r>
              <a:rPr lang="en-US" sz="1100" i="1" dirty="0">
                <a:solidFill>
                  <a:schemeClr val="tx1"/>
                </a:solidFill>
                <a:latin typeface="Century Gothic"/>
              </a:rPr>
              <a:t> de </a:t>
            </a:r>
            <a:r>
              <a:rPr lang="en-US" sz="1100" i="1" dirty="0" err="1">
                <a:solidFill>
                  <a:schemeClr val="tx1"/>
                </a:solidFill>
                <a:latin typeface="Century Gothic"/>
              </a:rPr>
              <a:t>l'une</a:t>
            </a:r>
            <a:r>
              <a:rPr lang="en-US" sz="1100" i="1" dirty="0">
                <a:solidFill>
                  <a:schemeClr val="tx1"/>
                </a:solidFill>
                <a:latin typeface="Century Gothic"/>
              </a:rPr>
              <a:t> de </a:t>
            </a:r>
            <a:r>
              <a:rPr lang="en-US" sz="1100" i="1" dirty="0" err="1">
                <a:solidFill>
                  <a:schemeClr val="tx1"/>
                </a:solidFill>
                <a:latin typeface="Century Gothic"/>
              </a:rPr>
              <a:t>ses</a:t>
            </a:r>
            <a:r>
              <a:rPr lang="en-US" sz="1100" i="1" dirty="0">
                <a:solidFill>
                  <a:schemeClr val="tx1"/>
                </a:solidFill>
                <a:latin typeface="Century Gothic"/>
              </a:rPr>
              <a:t> </a:t>
            </a:r>
            <a:r>
              <a:rPr lang="en-US" sz="1100" i="1" dirty="0" err="1">
                <a:solidFill>
                  <a:schemeClr val="tx1"/>
                </a:solidFill>
                <a:latin typeface="Century Gothic"/>
              </a:rPr>
              <a:t>sociétés</a:t>
            </a:r>
            <a:r>
              <a:rPr lang="en-US" sz="1100" i="1" dirty="0">
                <a:solidFill>
                  <a:schemeClr val="tx1"/>
                </a:solidFill>
                <a:latin typeface="Century Gothic"/>
              </a:rPr>
              <a:t> </a:t>
            </a:r>
            <a:r>
              <a:rPr lang="en-US" sz="1100" i="1" dirty="0" err="1">
                <a:solidFill>
                  <a:schemeClr val="tx1"/>
                </a:solidFill>
                <a:latin typeface="Century Gothic"/>
              </a:rPr>
              <a:t>affiliées</a:t>
            </a:r>
            <a:r>
              <a:rPr lang="en-US" sz="1100" i="1" dirty="0">
                <a:solidFill>
                  <a:schemeClr val="tx1"/>
                </a:solidFill>
                <a:latin typeface="Century Gothic"/>
              </a:rPr>
              <a:t>..​</a:t>
            </a:r>
            <a:endParaRPr sz="1100" i="1" dirty="0">
              <a:solidFill>
                <a:schemeClr val="tx1"/>
              </a:solidFill>
              <a:latin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body" idx="4294967295"/>
          </p:nvPr>
        </p:nvSpPr>
        <p:spPr>
          <a:xfrm>
            <a:off x="414070" y="1017805"/>
            <a:ext cx="11351256" cy="437357"/>
          </a:xfrm>
          <a:prstGeom prst="rect">
            <a:avLst/>
          </a:prstGeom>
          <a:noFill/>
          <a:ln>
            <a:noFill/>
          </a:ln>
        </p:spPr>
        <p:txBody>
          <a:bodyPr spcFirstLastPara="1" wrap="square" lIns="91425" tIns="45700" rIns="91425" bIns="45700" anchor="t" anchorCtr="0">
            <a:normAutofit fontScale="85000" lnSpcReduction="10000"/>
          </a:bodyPr>
          <a:lstStyle/>
          <a:p>
            <a:pPr marL="186055" lvl="0" indent="0" algn="l" rtl="0">
              <a:lnSpc>
                <a:spcPct val="90000"/>
              </a:lnSpc>
              <a:spcBef>
                <a:spcPts val="1000"/>
              </a:spcBef>
              <a:spcAft>
                <a:spcPts val="0"/>
              </a:spcAft>
              <a:buSzPts val="1600"/>
              <a:buNone/>
            </a:pPr>
            <a:r>
              <a:rPr lang="en-US" b="1" dirty="0"/>
              <a:t>Suivez </a:t>
            </a:r>
            <a:r>
              <a:rPr lang="en-US" b="1" dirty="0" err="1"/>
              <a:t>vos</a:t>
            </a:r>
            <a:r>
              <a:rPr lang="en-US" b="1" dirty="0"/>
              <a:t> </a:t>
            </a:r>
            <a:r>
              <a:rPr lang="en-US" b="1" dirty="0" err="1"/>
              <a:t>progrès</a:t>
            </a:r>
            <a:r>
              <a:rPr lang="en-US" b="1" dirty="0"/>
              <a:t> </a:t>
            </a:r>
            <a:r>
              <a:rPr lang="en-US" b="1" dirty="0" err="1"/>
              <a:t>chaque</a:t>
            </a:r>
            <a:r>
              <a:rPr lang="en-US" b="1" dirty="0"/>
              <a:t> </a:t>
            </a:r>
            <a:r>
              <a:rPr lang="en-US" b="1" dirty="0" err="1"/>
              <a:t>mois</a:t>
            </a:r>
            <a:r>
              <a:rPr lang="en-US" b="1" dirty="0"/>
              <a:t> </a:t>
            </a:r>
            <a:r>
              <a:rPr lang="en-US" b="1" dirty="0" err="1"/>
              <a:t>ou</a:t>
            </a:r>
            <a:r>
              <a:rPr lang="en-US" b="1" dirty="0"/>
              <a:t> </a:t>
            </a:r>
            <a:r>
              <a:rPr lang="en-US" b="1" dirty="0" err="1"/>
              <a:t>chaque</a:t>
            </a:r>
            <a:r>
              <a:rPr lang="en-US" b="1" dirty="0"/>
              <a:t> </a:t>
            </a:r>
            <a:r>
              <a:rPr lang="en-US" b="1" dirty="0" err="1"/>
              <a:t>trimestre</a:t>
            </a:r>
            <a:r>
              <a:rPr lang="en-US" b="1" dirty="0"/>
              <a:t> pour </a:t>
            </a:r>
            <a:r>
              <a:rPr lang="en-US" b="1" dirty="0" err="1"/>
              <a:t>montrer</a:t>
            </a:r>
            <a:r>
              <a:rPr lang="en-US" b="1" dirty="0"/>
              <a:t> </a:t>
            </a:r>
            <a:r>
              <a:rPr lang="en-US" b="1" dirty="0" err="1"/>
              <a:t>ce</a:t>
            </a:r>
            <a:r>
              <a:rPr lang="en-US" b="1" dirty="0"/>
              <a:t> que </a:t>
            </a:r>
            <a:r>
              <a:rPr lang="en-US" b="1" dirty="0" err="1"/>
              <a:t>vous</a:t>
            </a:r>
            <a:r>
              <a:rPr lang="en-US" b="1" dirty="0"/>
              <a:t> </a:t>
            </a:r>
            <a:r>
              <a:rPr lang="en-US" b="1" dirty="0" err="1"/>
              <a:t>avez</a:t>
            </a:r>
            <a:r>
              <a:rPr lang="en-US" b="1" dirty="0"/>
              <a:t> accompli tout au long de </a:t>
            </a:r>
            <a:r>
              <a:rPr lang="en-US" b="1" dirty="0" err="1"/>
              <a:t>l'année</a:t>
            </a:r>
            <a:r>
              <a:rPr lang="en-US" b="1" dirty="0"/>
              <a:t>.</a:t>
            </a:r>
            <a:endParaRPr dirty="0"/>
          </a:p>
        </p:txBody>
      </p:sp>
      <p:sp>
        <p:nvSpPr>
          <p:cNvPr id="182" name="Google Shape;182;p7"/>
          <p:cNvSpPr txBox="1">
            <a:spLocks noGrp="1"/>
          </p:cNvSpPr>
          <p:nvPr>
            <p:ph type="title" idx="4294967295"/>
          </p:nvPr>
        </p:nvSpPr>
        <p:spPr>
          <a:xfrm>
            <a:off x="414070" y="433420"/>
            <a:ext cx="11353707" cy="6368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SUIVEZ VOS ACTIVITÉS</a:t>
            </a:r>
            <a:endParaRPr dirty="0"/>
          </a:p>
        </p:txBody>
      </p:sp>
      <p:graphicFrame>
        <p:nvGraphicFramePr>
          <p:cNvPr id="2" name="Table 2">
            <a:extLst>
              <a:ext uri="{FF2B5EF4-FFF2-40B4-BE49-F238E27FC236}">
                <a16:creationId xmlns:a16="http://schemas.microsoft.com/office/drawing/2014/main" id="{2D661DF1-8713-DAB7-20F9-B85D0D3A8BF8}"/>
              </a:ext>
            </a:extLst>
          </p:cNvPr>
          <p:cNvGraphicFramePr>
            <a:graphicFrameLocks noGrp="1"/>
          </p:cNvGraphicFramePr>
          <p:nvPr>
            <p:extLst>
              <p:ext uri="{D42A27DB-BD31-4B8C-83A1-F6EECF244321}">
                <p14:modId xmlns:p14="http://schemas.microsoft.com/office/powerpoint/2010/main" val="718934803"/>
              </p:ext>
            </p:extLst>
          </p:nvPr>
        </p:nvGraphicFramePr>
        <p:xfrm>
          <a:off x="249382" y="1706491"/>
          <a:ext cx="11515941" cy="4870704"/>
        </p:xfrm>
        <a:graphic>
          <a:graphicData uri="http://schemas.openxmlformats.org/drawingml/2006/table">
            <a:tbl>
              <a:tblPr firstRow="1" bandRow="1">
                <a:tableStyleId>{B99C5C35-00D0-4762-BEBE-9977F20968F3}</a:tableStyleId>
              </a:tblPr>
              <a:tblGrid>
                <a:gridCol w="1279549">
                  <a:extLst>
                    <a:ext uri="{9D8B030D-6E8A-4147-A177-3AD203B41FA5}">
                      <a16:colId xmlns:a16="http://schemas.microsoft.com/office/drawing/2014/main" val="191550796"/>
                    </a:ext>
                  </a:extLst>
                </a:gridCol>
                <a:gridCol w="1279549">
                  <a:extLst>
                    <a:ext uri="{9D8B030D-6E8A-4147-A177-3AD203B41FA5}">
                      <a16:colId xmlns:a16="http://schemas.microsoft.com/office/drawing/2014/main" val="769291297"/>
                    </a:ext>
                  </a:extLst>
                </a:gridCol>
                <a:gridCol w="1279549">
                  <a:extLst>
                    <a:ext uri="{9D8B030D-6E8A-4147-A177-3AD203B41FA5}">
                      <a16:colId xmlns:a16="http://schemas.microsoft.com/office/drawing/2014/main" val="1405469609"/>
                    </a:ext>
                  </a:extLst>
                </a:gridCol>
                <a:gridCol w="1279549">
                  <a:extLst>
                    <a:ext uri="{9D8B030D-6E8A-4147-A177-3AD203B41FA5}">
                      <a16:colId xmlns:a16="http://schemas.microsoft.com/office/drawing/2014/main" val="2371279165"/>
                    </a:ext>
                  </a:extLst>
                </a:gridCol>
                <a:gridCol w="1279549">
                  <a:extLst>
                    <a:ext uri="{9D8B030D-6E8A-4147-A177-3AD203B41FA5}">
                      <a16:colId xmlns:a16="http://schemas.microsoft.com/office/drawing/2014/main" val="11091132"/>
                    </a:ext>
                  </a:extLst>
                </a:gridCol>
                <a:gridCol w="1279549">
                  <a:extLst>
                    <a:ext uri="{9D8B030D-6E8A-4147-A177-3AD203B41FA5}">
                      <a16:colId xmlns:a16="http://schemas.microsoft.com/office/drawing/2014/main" val="3519733162"/>
                    </a:ext>
                  </a:extLst>
                </a:gridCol>
                <a:gridCol w="1279549">
                  <a:extLst>
                    <a:ext uri="{9D8B030D-6E8A-4147-A177-3AD203B41FA5}">
                      <a16:colId xmlns:a16="http://schemas.microsoft.com/office/drawing/2014/main" val="3915506519"/>
                    </a:ext>
                  </a:extLst>
                </a:gridCol>
                <a:gridCol w="1279549">
                  <a:extLst>
                    <a:ext uri="{9D8B030D-6E8A-4147-A177-3AD203B41FA5}">
                      <a16:colId xmlns:a16="http://schemas.microsoft.com/office/drawing/2014/main" val="1135798657"/>
                    </a:ext>
                  </a:extLst>
                </a:gridCol>
                <a:gridCol w="1279549">
                  <a:extLst>
                    <a:ext uri="{9D8B030D-6E8A-4147-A177-3AD203B41FA5}">
                      <a16:colId xmlns:a16="http://schemas.microsoft.com/office/drawing/2014/main" val="3428887493"/>
                    </a:ext>
                  </a:extLst>
                </a:gridCol>
              </a:tblGrid>
              <a:tr h="370840">
                <a:tc>
                  <a:txBody>
                    <a:bodyPr/>
                    <a:lstStyle/>
                    <a:p>
                      <a:pPr marR="0" algn="ctr" rtl="0">
                        <a:lnSpc>
                          <a:spcPct val="100000"/>
                        </a:lnSpc>
                        <a:spcBef>
                          <a:spcPts val="0"/>
                        </a:spcBef>
                        <a:spcAft>
                          <a:spcPts val="0"/>
                        </a:spcAft>
                        <a:buClr>
                          <a:srgbClr val="000000"/>
                        </a:buClr>
                        <a:buFont typeface="Arial"/>
                      </a:pPr>
                      <a:endParaRPr lang="en-US" sz="1400" b="1" i="0" u="none" strike="noStrike" cap="none" dirty="0">
                        <a:solidFill>
                          <a:schemeClr val="lt1"/>
                        </a:solidFill>
                        <a:latin typeface="Arial"/>
                        <a:cs typeface="Arial"/>
                        <a:sym typeface="Arial"/>
                      </a:endParaRPr>
                    </a:p>
                  </a:txBody>
                  <a:tcPr/>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Lunetterie</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Médias sociaux</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Esprit d’équipe</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Implication de l’optométriste</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Incitations</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Promotions</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Formation</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Autres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4992914"/>
                  </a:ext>
                </a:extLst>
              </a:tr>
              <a:tr h="370840">
                <a:tc>
                  <a:txBody>
                    <a:bodyPr/>
                    <a:lstStyle/>
                    <a:p>
                      <a:pPr marL="0" marR="0">
                        <a:lnSpc>
                          <a:spcPct val="115000"/>
                        </a:lnSpc>
                        <a:spcBef>
                          <a:spcPts val="0"/>
                        </a:spcBef>
                        <a:spcAft>
                          <a:spcPts val="0"/>
                        </a:spcAft>
                      </a:pPr>
                      <a:r>
                        <a:rPr lang="en-US"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Janvier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88237336"/>
                  </a:ext>
                </a:extLst>
              </a:tr>
              <a:tr h="370840">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Février</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70848146"/>
                  </a:ext>
                </a:extLst>
              </a:tr>
              <a:tr h="370840">
                <a:tc>
                  <a:txBody>
                    <a:bodyPr/>
                    <a:lstStyle/>
                    <a:p>
                      <a:pPr marL="0" marR="0">
                        <a:lnSpc>
                          <a:spcPct val="115000"/>
                        </a:lnSpc>
                        <a:spcBef>
                          <a:spcPts val="0"/>
                        </a:spcBef>
                        <a:spcAft>
                          <a:spcPts val="0"/>
                        </a:spcAft>
                      </a:pPr>
                      <a:r>
                        <a:rPr lang="en-US"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Mars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90702386"/>
                  </a:ext>
                </a:extLst>
              </a:tr>
              <a:tr h="370840">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Avril</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14107199"/>
                  </a:ext>
                </a:extLst>
              </a:tr>
              <a:tr h="370840">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Mai</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72799791"/>
                  </a:ext>
                </a:extLst>
              </a:tr>
              <a:tr h="370840">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Juin</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36868512"/>
                  </a:ext>
                </a:extLst>
              </a:tr>
              <a:tr h="370840">
                <a:tc>
                  <a:txBody>
                    <a:bodyPr/>
                    <a:lstStyle/>
                    <a:p>
                      <a:pPr marL="0" marR="0">
                        <a:lnSpc>
                          <a:spcPct val="115000"/>
                        </a:lnSpc>
                        <a:spcBef>
                          <a:spcPts val="0"/>
                        </a:spcBef>
                        <a:spcAft>
                          <a:spcPts val="0"/>
                        </a:spcAft>
                      </a:pPr>
                      <a:r>
                        <a:rPr lang="en-US"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Juillet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2058290"/>
                  </a:ext>
                </a:extLst>
              </a:tr>
              <a:tr h="370840">
                <a:tc>
                  <a:txBody>
                    <a:bodyPr/>
                    <a:lstStyle/>
                    <a:p>
                      <a:pPr marL="0" marR="0">
                        <a:lnSpc>
                          <a:spcPct val="115000"/>
                        </a:lnSpc>
                        <a:spcBef>
                          <a:spcPts val="0"/>
                        </a:spcBef>
                        <a:spcAft>
                          <a:spcPts val="0"/>
                        </a:spcAft>
                      </a:pPr>
                      <a:r>
                        <a:rPr lang="en-US"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Août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5143562"/>
                  </a:ext>
                </a:extLst>
              </a:tr>
              <a:tr h="370840">
                <a:tc>
                  <a:txBody>
                    <a:bodyPr/>
                    <a:lstStyle/>
                    <a:p>
                      <a:pPr marL="0" marR="0">
                        <a:lnSpc>
                          <a:spcPct val="115000"/>
                        </a:lnSpc>
                        <a:spcBef>
                          <a:spcPts val="0"/>
                        </a:spcBef>
                        <a:spcAft>
                          <a:spcPts val="0"/>
                        </a:spcAft>
                      </a:pPr>
                      <a:r>
                        <a:rPr lang="en-US" sz="1200" b="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Septembre</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34883705"/>
                  </a:ext>
                </a:extLst>
              </a:tr>
              <a:tr h="370840">
                <a:tc>
                  <a:txBody>
                    <a:bodyPr/>
                    <a:lstStyle/>
                    <a:p>
                      <a:pPr marL="0" marR="0">
                        <a:lnSpc>
                          <a:spcPct val="115000"/>
                        </a:lnSpc>
                        <a:spcBef>
                          <a:spcPts val="0"/>
                        </a:spcBef>
                        <a:spcAft>
                          <a:spcPts val="0"/>
                        </a:spcAft>
                      </a:pPr>
                      <a:r>
                        <a:rPr lang="en-US"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Octobre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7689230"/>
                  </a:ext>
                </a:extLst>
              </a:tr>
              <a:tr h="370840">
                <a:tc>
                  <a:txBody>
                    <a:bodyPr/>
                    <a:lstStyle/>
                    <a:p>
                      <a:pPr marL="0" marR="0">
                        <a:lnSpc>
                          <a:spcPct val="115000"/>
                        </a:lnSpc>
                        <a:spcBef>
                          <a:spcPts val="0"/>
                        </a:spcBef>
                        <a:spcAft>
                          <a:spcPts val="0"/>
                        </a:spcAft>
                      </a:pPr>
                      <a:r>
                        <a:rPr lang="en-US"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Novembre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94341550"/>
                  </a:ext>
                </a:extLst>
              </a:tr>
              <a:tr h="370840">
                <a:tc>
                  <a:txBody>
                    <a:bodyPr/>
                    <a:lstStyle/>
                    <a:p>
                      <a:pPr marL="0" marR="0">
                        <a:lnSpc>
                          <a:spcPct val="115000"/>
                        </a:lnSpc>
                        <a:spcBef>
                          <a:spcPts val="0"/>
                        </a:spcBef>
                        <a:spcAft>
                          <a:spcPts val="0"/>
                        </a:spcAft>
                      </a:pPr>
                      <a:r>
                        <a:rPr lang="en-US"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Décembre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0708892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
          <p:cNvSpPr txBox="1">
            <a:spLocks noGrp="1"/>
          </p:cNvSpPr>
          <p:nvPr>
            <p:ph type="body" idx="4294967295"/>
          </p:nvPr>
        </p:nvSpPr>
        <p:spPr>
          <a:xfrm>
            <a:off x="414068" y="1466365"/>
            <a:ext cx="10752542" cy="3784237"/>
          </a:xfrm>
          <a:prstGeom prst="rect">
            <a:avLst/>
          </a:prstGeom>
          <a:noFill/>
          <a:ln>
            <a:noFill/>
          </a:ln>
        </p:spPr>
        <p:txBody>
          <a:bodyPr spcFirstLastPara="1" wrap="square" lIns="91425" tIns="45700" rIns="91425" bIns="45700" anchor="t" anchorCtr="0">
            <a:noAutofit/>
          </a:bodyPr>
          <a:lstStyle/>
          <a:p>
            <a:pPr marL="342900" marR="0" lvl="0" indent="-342900">
              <a:lnSpc>
                <a:spcPct val="115000"/>
              </a:lnSpc>
              <a:spcBef>
                <a:spcPts val="0"/>
              </a:spcBef>
              <a:spcAft>
                <a:spcPts val="0"/>
              </a:spcAft>
              <a:buFont typeface="Symbol" pitchFamily="2" charset="2"/>
              <a:buChar char=""/>
            </a:pPr>
            <a:r>
              <a:rPr lang="fr-CA"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Utilisez ce modèle ou le modèle PowerPoint pour compléter votre candidature aux Prix de l'innovation Transitions 2023.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fr-CA"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Si vous souhaitez postuler dans plus d'une catégorie, ne soumettez pas la même candidature pour plusieurs catégories. Adaptez chaque candidature à la catégorie pour laquelle vous postulez.</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fr-CA"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Prenez des photos, des vidéos et montrez des visuels de ce que vous avez fait pour atteindre vos objectifs. Les instantanés pris avec un téléphone intelligent sont acceptées.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fr-CA"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Expliquez clairement vos objectifs et montrez comment vos résultats se sont alignés.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fr-CA" dirty="0">
                <a:solidFill>
                  <a:srgbClr val="000000"/>
                </a:solidFill>
                <a:effectLst/>
                <a:highlight>
                  <a:srgbClr val="FFFF00"/>
                </a:highlight>
                <a:latin typeface="Century Gothic" panose="020B0502020202020204" pitchFamily="34" charset="0"/>
                <a:ea typeface="Times New Roman" panose="02020603050405020304" pitchFamily="18" charset="0"/>
                <a:cs typeface="Arial" panose="020B0604020202020204" pitchFamily="34" charset="0"/>
              </a:rPr>
              <a:t>Mettez l’accent </a:t>
            </a:r>
            <a:r>
              <a:rPr lang="fr-CA"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sur certains passages par un changement de caractères ou par de la couleur là afin d’attirer particulièrement l’attention des juges.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fr-CA"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Essayez de garder la soumission à 10 diapositives. Réfléchissez aux renseignements qui sont nécessaires et ne dépassez la limite que si vous avez besoin de plus de diapositives pour communiquer les informations demandées.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fr-CA"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Utilisez correctement les noms des produits, les logos et les images de la marque.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2" name="Google Shape;152;p2"/>
          <p:cNvSpPr txBox="1">
            <a:spLocks noGrp="1"/>
          </p:cNvSpPr>
          <p:nvPr>
            <p:ph type="title" idx="4294967295"/>
          </p:nvPr>
        </p:nvSpPr>
        <p:spPr>
          <a:xfrm>
            <a:off x="414792" y="365125"/>
            <a:ext cx="11353707" cy="9772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CONSEILS POUR VOTRE SOUMISSION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
          <p:cNvSpPr txBox="1">
            <a:spLocks noGrp="1"/>
          </p:cNvSpPr>
          <p:nvPr>
            <p:ph type="body" idx="4294967295"/>
          </p:nvPr>
        </p:nvSpPr>
        <p:spPr>
          <a:xfrm>
            <a:off x="414068" y="1466365"/>
            <a:ext cx="10752542" cy="3784237"/>
          </a:xfrm>
          <a:prstGeom prst="rect">
            <a:avLst/>
          </a:prstGeom>
          <a:noFill/>
          <a:ln>
            <a:noFill/>
          </a:ln>
        </p:spPr>
        <p:txBody>
          <a:bodyPr spcFirstLastPara="1" wrap="square" lIns="91425" tIns="45700" rIns="91425" bIns="45700" anchor="t" anchorCtr="0">
            <a:noAutofit/>
          </a:bodyPr>
          <a:lstStyle/>
          <a:p>
            <a:pPr marL="0" marR="0" lvl="0" indent="0">
              <a:lnSpc>
                <a:spcPct val="115000"/>
              </a:lnSpc>
              <a:spcBef>
                <a:spcPts val="0"/>
              </a:spcBef>
              <a:spcAft>
                <a:spcPts val="0"/>
              </a:spcAft>
            </a:pPr>
            <a:r>
              <a:rPr lang="fr-CA"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Les candidats seront évalués uniquement en fonction des critères énumérés pour chaque prix d'innovation de Transitions. Lors de l'évaluation des candidats, Transitions ne tiendra pas compte du volume ou de la valeur des affaires passées, actuelles ou prévues générées par le candidat pour Transitions ou l'une de ses sociétés affiliées. De même, la sélection d'un finaliste ou d'un gagnant du prix de l'innovation de Transitions n'impose aucune obligation d'acheter, de commander, d'organiser ou de recommander des produits ou services de Transitions ou de l'une de ses sociétés affiliées..​</a:t>
            </a:r>
          </a:p>
          <a:p>
            <a:pPr marL="0" marR="0" lvl="0" indent="0">
              <a:lnSpc>
                <a:spcPct val="115000"/>
              </a:lnSpc>
              <a:spcBef>
                <a:spcPts val="0"/>
              </a:spcBef>
              <a:spcAft>
                <a:spcPts val="0"/>
              </a:spcAft>
            </a:pPr>
            <a:endParaRPr lang="fr-CA"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lvl="0" indent="0">
              <a:lnSpc>
                <a:spcPct val="115000"/>
              </a:lnSpc>
              <a:spcBef>
                <a:spcPts val="0"/>
              </a:spcBef>
              <a:spcAft>
                <a:spcPts val="0"/>
              </a:spcAft>
            </a:pP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Au Québec, un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professionnel</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de la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vue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soumis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au Code des professions et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un code de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déontologie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pourra</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participer</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l'Académie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Transitions 2024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ou</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soumettre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une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candidature aux Prix de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l'Innovation</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Transitions,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mais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cela</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devra</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être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fait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propres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frais, tant pour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l'inscription</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l'Académie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que pour les vols, les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nuitées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ou</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toutes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dépenses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reliées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cette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participation. Dans le cadre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spécifique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des prix de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l'Innovation</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si</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votre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dossier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était</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retenu</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parmi</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finalistes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des prix de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l'Innovation</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votre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présence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ne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serait</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pas couverte par Transitions,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mais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sera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vos</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frais,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comme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pour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une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participation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à</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l'Académie</a:t>
            </a:r>
            <a:r>
              <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Transitions. </a:t>
            </a:r>
          </a:p>
          <a:p>
            <a:pPr marL="0" marR="0" lvl="0" indent="0">
              <a:lnSpc>
                <a:spcPct val="115000"/>
              </a:lnSpc>
              <a:spcBef>
                <a:spcPts val="0"/>
              </a:spcBef>
              <a:spcAft>
                <a:spcPts val="0"/>
              </a:spcAft>
            </a:pPr>
            <a:endParaRPr lang="en-US"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52" name="Google Shape;152;p2"/>
          <p:cNvSpPr txBox="1">
            <a:spLocks noGrp="1"/>
          </p:cNvSpPr>
          <p:nvPr>
            <p:ph type="title" idx="4294967295"/>
          </p:nvPr>
        </p:nvSpPr>
        <p:spPr>
          <a:xfrm>
            <a:off x="414792" y="365125"/>
            <a:ext cx="11353707" cy="9772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IMPORTANT </a:t>
            </a:r>
            <a:r>
              <a:rPr lang="en-US" dirty="0" err="1"/>
              <a:t>À</a:t>
            </a:r>
            <a:r>
              <a:rPr lang="en-US" dirty="0"/>
              <a:t> NOTER :</a:t>
            </a:r>
          </a:p>
        </p:txBody>
      </p:sp>
    </p:spTree>
    <p:extLst>
      <p:ext uri="{BB962C8B-B14F-4D97-AF65-F5344CB8AC3E}">
        <p14:creationId xmlns:p14="http://schemas.microsoft.com/office/powerpoint/2010/main" val="5673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body" idx="4294967295"/>
          </p:nvPr>
        </p:nvSpPr>
        <p:spPr>
          <a:xfrm>
            <a:off x="414068" y="1697447"/>
            <a:ext cx="11351400" cy="4351200"/>
          </a:xfrm>
          <a:prstGeom prst="rect">
            <a:avLst/>
          </a:prstGeom>
          <a:noFill/>
          <a:ln>
            <a:noFill/>
          </a:ln>
        </p:spPr>
        <p:txBody>
          <a:bodyPr spcFirstLastPara="1" wrap="square" lIns="91425" tIns="45700" rIns="91425" bIns="45700" anchor="t" anchorCtr="0">
            <a:normAutofit/>
          </a:bodyPr>
          <a:lstStyle/>
          <a:p>
            <a:pPr marL="186055" lvl="0" indent="0" algn="l" rtl="0">
              <a:lnSpc>
                <a:spcPct val="90000"/>
              </a:lnSpc>
              <a:spcBef>
                <a:spcPts val="1000"/>
              </a:spcBef>
              <a:spcAft>
                <a:spcPts val="0"/>
              </a:spcAft>
              <a:buSzPts val="1600"/>
              <a:buNone/>
            </a:pPr>
            <a:r>
              <a:rPr lang="en-US" b="1" dirty="0" err="1"/>
              <a:t>Dites</a:t>
            </a:r>
            <a:r>
              <a:rPr lang="en-US" b="1" dirty="0"/>
              <a:t>-nous </a:t>
            </a:r>
            <a:r>
              <a:rPr lang="en-US" b="1" dirty="0" err="1"/>
              <a:t>en</a:t>
            </a:r>
            <a:r>
              <a:rPr lang="en-US" b="1" dirty="0"/>
              <a:t> plus sur </a:t>
            </a:r>
            <a:r>
              <a:rPr lang="en-US" b="1" dirty="0" err="1"/>
              <a:t>vous</a:t>
            </a:r>
            <a:r>
              <a:rPr lang="en-US" b="1" dirty="0"/>
              <a:t>!</a:t>
            </a:r>
          </a:p>
          <a:p>
            <a:pPr marL="186055" lvl="0" indent="0" algn="l" rtl="0">
              <a:lnSpc>
                <a:spcPct val="90000"/>
              </a:lnSpc>
              <a:spcBef>
                <a:spcPts val="1000"/>
              </a:spcBef>
              <a:spcAft>
                <a:spcPts val="0"/>
              </a:spcAft>
              <a:buSzPts val="1600"/>
              <a:buNone/>
            </a:pPr>
            <a:endParaRPr dirty="0"/>
          </a:p>
          <a:p>
            <a:pPr marL="514350" lvl="0" indent="-285750" algn="l" rtl="0">
              <a:lnSpc>
                <a:spcPct val="90000"/>
              </a:lnSpc>
              <a:spcBef>
                <a:spcPts val="1000"/>
              </a:spcBef>
              <a:spcAft>
                <a:spcPts val="0"/>
              </a:spcAft>
              <a:buSzPts val="1600"/>
              <a:buFont typeface="Arial"/>
              <a:buChar char="•"/>
            </a:pPr>
            <a:r>
              <a:rPr lang="en-US" dirty="0" err="1"/>
              <a:t>Veuillez</a:t>
            </a:r>
            <a:r>
              <a:rPr lang="en-US" dirty="0"/>
              <a:t> </a:t>
            </a:r>
            <a:r>
              <a:rPr lang="en-US" dirty="0" err="1"/>
              <a:t>fournir</a:t>
            </a:r>
            <a:r>
              <a:rPr lang="en-US" dirty="0"/>
              <a:t> les </a:t>
            </a:r>
            <a:r>
              <a:rPr lang="en-US" dirty="0" err="1"/>
              <a:t>informations</a:t>
            </a:r>
            <a:r>
              <a:rPr lang="en-US" dirty="0"/>
              <a:t> </a:t>
            </a:r>
            <a:r>
              <a:rPr lang="en-US" dirty="0" err="1"/>
              <a:t>générales</a:t>
            </a:r>
            <a:r>
              <a:rPr lang="en-US" dirty="0"/>
              <a:t> de </a:t>
            </a:r>
            <a:r>
              <a:rPr lang="en-US" dirty="0" err="1"/>
              <a:t>l’entreprise</a:t>
            </a:r>
            <a:r>
              <a:rPr lang="en-US" dirty="0"/>
              <a:t> </a:t>
            </a:r>
            <a:r>
              <a:rPr lang="en-US" dirty="0" err="1"/>
              <a:t>ou</a:t>
            </a:r>
            <a:r>
              <a:rPr lang="en-US" dirty="0"/>
              <a:t> </a:t>
            </a:r>
            <a:r>
              <a:rPr lang="en-US" dirty="0" err="1"/>
              <a:t>individuelles</a:t>
            </a:r>
            <a:r>
              <a:rPr lang="en-US" dirty="0"/>
              <a:t>.</a:t>
            </a:r>
          </a:p>
          <a:p>
            <a:pPr marL="514350" lvl="0" indent="-285750" algn="l" rtl="0">
              <a:lnSpc>
                <a:spcPct val="90000"/>
              </a:lnSpc>
              <a:spcBef>
                <a:spcPts val="1000"/>
              </a:spcBef>
              <a:spcAft>
                <a:spcPts val="0"/>
              </a:spcAft>
              <a:buSzPts val="1600"/>
              <a:buFont typeface="Arial"/>
              <a:buChar char="•"/>
            </a:pPr>
            <a:r>
              <a:rPr lang="en-US" dirty="0" err="1"/>
              <a:t>Introduisez</a:t>
            </a:r>
            <a:r>
              <a:rPr lang="en-US" dirty="0"/>
              <a:t> un logo </a:t>
            </a:r>
            <a:r>
              <a:rPr lang="en-US" dirty="0" err="1"/>
              <a:t>ou</a:t>
            </a:r>
            <a:r>
              <a:rPr lang="en-US" dirty="0"/>
              <a:t> </a:t>
            </a:r>
            <a:r>
              <a:rPr lang="en-US" dirty="0" err="1"/>
              <a:t>une</a:t>
            </a:r>
            <a:r>
              <a:rPr lang="en-US" dirty="0"/>
              <a:t> photo </a:t>
            </a:r>
            <a:r>
              <a:rPr lang="en-US" dirty="0" err="1"/>
              <a:t>d'équipe</a:t>
            </a:r>
            <a:r>
              <a:rPr lang="en-US" dirty="0"/>
              <a:t>.</a:t>
            </a:r>
          </a:p>
          <a:p>
            <a:pPr marL="514350" lvl="0" indent="-285750" algn="l" rtl="0">
              <a:lnSpc>
                <a:spcPct val="90000"/>
              </a:lnSpc>
              <a:spcBef>
                <a:spcPts val="1000"/>
              </a:spcBef>
              <a:spcAft>
                <a:spcPts val="0"/>
              </a:spcAft>
              <a:buSzPts val="1600"/>
              <a:buFont typeface="Arial"/>
              <a:buChar char="•"/>
            </a:pPr>
            <a:endParaRPr lang="en-US" dirty="0"/>
          </a:p>
          <a:p>
            <a:pPr marL="457200" lvl="0" indent="-228600" algn="l" rtl="0">
              <a:lnSpc>
                <a:spcPct val="90000"/>
              </a:lnSpc>
              <a:spcBef>
                <a:spcPts val="1000"/>
              </a:spcBef>
              <a:spcAft>
                <a:spcPts val="0"/>
              </a:spcAft>
              <a:buClr>
                <a:srgbClr val="333333"/>
              </a:buClr>
              <a:buSzPts val="1600"/>
              <a:buNone/>
            </a:pPr>
            <a:endParaRPr dirty="0"/>
          </a:p>
          <a:p>
            <a:endParaRPr lang="en-US" dirty="0"/>
          </a:p>
        </p:txBody>
      </p:sp>
      <p:sp>
        <p:nvSpPr>
          <p:cNvPr id="158" name="Google Shape;158;p3"/>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err="1"/>
              <a:t>À</a:t>
            </a:r>
            <a:r>
              <a:rPr lang="en-US" dirty="0"/>
              <a:t> PROPOS DE NOUS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fontScale="85000" lnSpcReduction="10000"/>
          </a:bodyPr>
          <a:lstStyle/>
          <a:p>
            <a:pPr marL="186055" indent="0"/>
            <a:r>
              <a:rPr lang="en-US" b="1" dirty="0" err="1"/>
              <a:t>Parlez</a:t>
            </a:r>
            <a:r>
              <a:rPr lang="en-US" b="1" dirty="0"/>
              <a:t>-nous de </a:t>
            </a:r>
            <a:r>
              <a:rPr lang="en-US" b="1" dirty="0" err="1"/>
              <a:t>votre</a:t>
            </a:r>
            <a:r>
              <a:rPr lang="en-US" b="1" dirty="0"/>
              <a:t> engagement </a:t>
            </a:r>
            <a:r>
              <a:rPr lang="en-US" b="1" dirty="0" err="1"/>
              <a:t>à</a:t>
            </a:r>
            <a:r>
              <a:rPr lang="en-US" b="1" dirty="0"/>
              <a:t> </a:t>
            </a:r>
            <a:r>
              <a:rPr lang="en-US" b="1" dirty="0" err="1"/>
              <a:t>l'égard</a:t>
            </a:r>
            <a:r>
              <a:rPr lang="en-US" b="1" dirty="0"/>
              <a:t> des </a:t>
            </a:r>
            <a:r>
              <a:rPr lang="en-US" b="1" dirty="0" err="1"/>
              <a:t>valeurs</a:t>
            </a:r>
            <a:r>
              <a:rPr lang="en-US" b="1" dirty="0"/>
              <a:t> de la marque </a:t>
            </a:r>
            <a:r>
              <a:rPr lang="en-US" b="1" i="1" dirty="0"/>
              <a:t>Transitions</a:t>
            </a:r>
            <a:r>
              <a:rPr lang="en-US" b="1" i="1" baseline="30000" dirty="0"/>
              <a:t>®</a:t>
            </a:r>
            <a:r>
              <a:rPr lang="en-US" b="1" i="1" dirty="0"/>
              <a:t> </a:t>
            </a:r>
            <a:r>
              <a:rPr lang="en-US" b="1" dirty="0"/>
              <a:t>et de </a:t>
            </a:r>
            <a:r>
              <a:rPr lang="en-US" b="1" dirty="0" err="1"/>
              <a:t>l'inspiration</a:t>
            </a:r>
            <a:r>
              <a:rPr lang="en-US" b="1" dirty="0"/>
              <a:t> qui le sous-tend. </a:t>
            </a:r>
          </a:p>
          <a:p>
            <a:pPr marL="471805" indent="-285750">
              <a:buFont typeface="Arial" panose="020B0604020202020204" pitchFamily="34" charset="0"/>
              <a:buChar char="•"/>
            </a:pPr>
            <a:r>
              <a:rPr lang="en-US" dirty="0" err="1"/>
              <a:t>Qu'est-ce</a:t>
            </a:r>
            <a:r>
              <a:rPr lang="en-US" dirty="0"/>
              <a:t> qui </a:t>
            </a:r>
            <a:r>
              <a:rPr lang="en-US" dirty="0" err="1"/>
              <a:t>vous</a:t>
            </a:r>
            <a:r>
              <a:rPr lang="en-US" dirty="0"/>
              <a:t> a </a:t>
            </a:r>
            <a:r>
              <a:rPr lang="en-US" dirty="0" err="1"/>
              <a:t>poussé</a:t>
            </a:r>
            <a:r>
              <a:rPr lang="en-US" dirty="0"/>
              <a:t> </a:t>
            </a:r>
            <a:r>
              <a:rPr lang="en-US" dirty="0" err="1"/>
              <a:t>à</a:t>
            </a:r>
            <a:r>
              <a:rPr lang="en-US" dirty="0"/>
              <a:t> </a:t>
            </a:r>
            <a:r>
              <a:rPr lang="en-US" dirty="0" err="1"/>
              <a:t>vous</a:t>
            </a:r>
            <a:r>
              <a:rPr lang="en-US" dirty="0"/>
              <a:t> </a:t>
            </a:r>
            <a:r>
              <a:rPr lang="en-US" dirty="0" err="1"/>
              <a:t>consacrer</a:t>
            </a:r>
            <a:r>
              <a:rPr lang="en-US" dirty="0"/>
              <a:t> aux </a:t>
            </a:r>
            <a:r>
              <a:rPr lang="en-US" dirty="0" err="1"/>
              <a:t>valeurs</a:t>
            </a:r>
            <a:r>
              <a:rPr lang="en-US" dirty="0"/>
              <a:t> de la marque Transitions </a:t>
            </a:r>
            <a:r>
              <a:rPr lang="en-US" dirty="0" err="1"/>
              <a:t>cette</a:t>
            </a:r>
            <a:r>
              <a:rPr lang="en-US" dirty="0"/>
              <a:t> </a:t>
            </a:r>
            <a:r>
              <a:rPr lang="en-US" dirty="0" err="1"/>
              <a:t>année</a:t>
            </a:r>
            <a:r>
              <a:rPr lang="en-US" dirty="0"/>
              <a:t>? </a:t>
            </a:r>
          </a:p>
          <a:p>
            <a:pPr marL="471805" indent="-285750">
              <a:buFont typeface="Arial" panose="020B0604020202020204" pitchFamily="34" charset="0"/>
              <a:buChar char="•"/>
            </a:pPr>
            <a:r>
              <a:rPr lang="en-US" dirty="0" err="1"/>
              <a:t>Qu’est-ce</a:t>
            </a:r>
            <a:r>
              <a:rPr lang="en-US" dirty="0"/>
              <a:t> qui a </a:t>
            </a:r>
            <a:r>
              <a:rPr lang="en-US" dirty="0" err="1"/>
              <a:t>inspiré</a:t>
            </a:r>
            <a:r>
              <a:rPr lang="en-US" dirty="0"/>
              <a:t> </a:t>
            </a:r>
            <a:r>
              <a:rPr lang="en-US" dirty="0" err="1"/>
              <a:t>votre</a:t>
            </a:r>
            <a:r>
              <a:rPr lang="en-US" dirty="0"/>
              <a:t> travail? </a:t>
            </a:r>
          </a:p>
          <a:p>
            <a:pPr marL="471805" indent="-285750">
              <a:buFont typeface="Arial" panose="020B0604020202020204" pitchFamily="34" charset="0"/>
              <a:buChar char="•"/>
            </a:pPr>
            <a:r>
              <a:rPr lang="en-US" dirty="0" err="1"/>
              <a:t>Était-ce</a:t>
            </a:r>
            <a:r>
              <a:rPr lang="en-US" dirty="0"/>
              <a:t> </a:t>
            </a:r>
            <a:r>
              <a:rPr lang="en-US" dirty="0" err="1"/>
              <a:t>en</a:t>
            </a:r>
            <a:r>
              <a:rPr lang="en-US" dirty="0"/>
              <a:t> </a:t>
            </a:r>
            <a:r>
              <a:rPr lang="en-US" dirty="0" err="1"/>
              <a:t>réponse</a:t>
            </a:r>
            <a:r>
              <a:rPr lang="en-US" dirty="0"/>
              <a:t> </a:t>
            </a:r>
            <a:r>
              <a:rPr lang="en-US" dirty="0" err="1"/>
              <a:t>à</a:t>
            </a:r>
            <a:r>
              <a:rPr lang="en-US" dirty="0"/>
              <a:t> un </a:t>
            </a:r>
            <a:r>
              <a:rPr lang="en-US" dirty="0" err="1"/>
              <a:t>problème</a:t>
            </a:r>
            <a:r>
              <a:rPr lang="en-US" dirty="0"/>
              <a:t> </a:t>
            </a:r>
            <a:r>
              <a:rPr lang="en-US" dirty="0" err="1"/>
              <a:t>existant</a:t>
            </a:r>
            <a:r>
              <a:rPr lang="en-US" dirty="0"/>
              <a:t> </a:t>
            </a:r>
            <a:r>
              <a:rPr lang="en-US" dirty="0" err="1"/>
              <a:t>ou</a:t>
            </a:r>
            <a:r>
              <a:rPr lang="en-US" dirty="0"/>
              <a:t> </a:t>
            </a:r>
            <a:r>
              <a:rPr lang="en-US" dirty="0" err="1"/>
              <a:t>était-ce</a:t>
            </a:r>
            <a:r>
              <a:rPr lang="en-US" dirty="0"/>
              <a:t> un </a:t>
            </a:r>
            <a:r>
              <a:rPr lang="en-US" dirty="0" err="1"/>
              <a:t>nouvel</a:t>
            </a:r>
            <a:r>
              <a:rPr lang="en-US" dirty="0"/>
              <a:t> </a:t>
            </a:r>
            <a:r>
              <a:rPr lang="en-US" dirty="0" err="1"/>
              <a:t>objectif</a:t>
            </a:r>
            <a:r>
              <a:rPr lang="en-US" dirty="0"/>
              <a:t>?</a:t>
            </a:r>
          </a:p>
          <a:p>
            <a:pPr marL="186055" indent="0"/>
            <a:endParaRPr lang="en-US" b="1" dirty="0"/>
          </a:p>
          <a:p>
            <a:pPr marL="0" indent="0"/>
            <a:r>
              <a:rPr lang="en-US" b="1" dirty="0"/>
              <a:t>Comment </a:t>
            </a:r>
            <a:r>
              <a:rPr lang="en-US" b="1" dirty="0" err="1"/>
              <a:t>restez-vous</a:t>
            </a:r>
            <a:r>
              <a:rPr lang="en-US" b="1" dirty="0"/>
              <a:t> </a:t>
            </a:r>
            <a:r>
              <a:rPr lang="en-US" b="1" dirty="0" err="1"/>
              <a:t>engagé</a:t>
            </a:r>
            <a:r>
              <a:rPr lang="en-US" b="1" dirty="0"/>
              <a:t> </a:t>
            </a:r>
            <a:r>
              <a:rPr lang="en-US" b="1" dirty="0" err="1"/>
              <a:t>auprès</a:t>
            </a:r>
            <a:r>
              <a:rPr lang="en-US" b="1" dirty="0"/>
              <a:t> de Transitions ?</a:t>
            </a:r>
          </a:p>
          <a:p>
            <a:pPr marL="171450" marR="0" lvl="0" indent="-171450">
              <a:lnSpc>
                <a:spcPct val="115000"/>
              </a:lnSpc>
              <a:spcBef>
                <a:spcPts val="0"/>
              </a:spcBef>
              <a:spcAft>
                <a:spcPts val="0"/>
              </a:spcAft>
              <a:buFont typeface="Arial" panose="020B0604020202020204" pitchFamily="34" charset="0"/>
              <a:buChar char="•"/>
            </a:pPr>
            <a:r>
              <a:rPr lang="en-US" dirty="0" err="1"/>
              <a:t>Avez-vous</a:t>
            </a:r>
            <a:r>
              <a:rPr lang="en-US" dirty="0"/>
              <a:t> </a:t>
            </a:r>
            <a:r>
              <a:rPr lang="en-US" dirty="0" err="1"/>
              <a:t>participé</a:t>
            </a:r>
            <a:r>
              <a:rPr lang="en-US" dirty="0"/>
              <a:t> </a:t>
            </a:r>
            <a:r>
              <a:rPr lang="en-US" dirty="0" err="1"/>
              <a:t>à</a:t>
            </a:r>
            <a:r>
              <a:rPr lang="en-US" dirty="0"/>
              <a:t> </a:t>
            </a:r>
            <a:r>
              <a:rPr lang="en-US" dirty="0" err="1"/>
              <a:t>l'Académie</a:t>
            </a:r>
            <a:r>
              <a:rPr lang="en-US" dirty="0"/>
              <a:t> Transitions </a:t>
            </a:r>
            <a:r>
              <a:rPr lang="en-US" dirty="0" err="1"/>
              <a:t>ou</a:t>
            </a:r>
            <a:r>
              <a:rPr lang="en-US" dirty="0"/>
              <a:t> </a:t>
            </a:r>
            <a:r>
              <a:rPr lang="en-US" dirty="0" err="1"/>
              <a:t>à</a:t>
            </a:r>
            <a:r>
              <a:rPr lang="en-US" dirty="0"/>
              <a:t> </a:t>
            </a:r>
            <a:r>
              <a:rPr lang="en-US" dirty="0" err="1"/>
              <a:t>toute</a:t>
            </a:r>
            <a:r>
              <a:rPr lang="en-US" dirty="0"/>
              <a:t> </a:t>
            </a:r>
            <a:r>
              <a:rPr lang="en-US" dirty="0" err="1"/>
              <a:t>autre</a:t>
            </a:r>
            <a:r>
              <a:rPr lang="en-US" dirty="0"/>
              <a:t> </a:t>
            </a:r>
            <a:r>
              <a:rPr lang="en-US" dirty="0" err="1"/>
              <a:t>activité</a:t>
            </a:r>
            <a:r>
              <a:rPr lang="en-US" dirty="0"/>
              <a:t> </a:t>
            </a:r>
            <a:r>
              <a:rPr lang="en-US" dirty="0" err="1"/>
              <a:t>d'éducation</a:t>
            </a:r>
            <a:r>
              <a:rPr lang="en-US" dirty="0"/>
              <a:t> </a:t>
            </a:r>
            <a:r>
              <a:rPr lang="en-US" dirty="0" err="1"/>
              <a:t>ou</a:t>
            </a:r>
            <a:r>
              <a:rPr lang="en-US" dirty="0"/>
              <a:t> de formation </a:t>
            </a:r>
            <a:r>
              <a:rPr lang="en-US" dirty="0" err="1"/>
              <a:t>offerte</a:t>
            </a:r>
            <a:r>
              <a:rPr lang="en-US" dirty="0"/>
              <a:t> par Transitions ?</a:t>
            </a:r>
          </a:p>
          <a:p>
            <a:pPr marL="628650" lvl="1" indent="-171450">
              <a:lnSpc>
                <a:spcPct val="115000"/>
              </a:lnSpc>
              <a:spcBef>
                <a:spcPts val="0"/>
              </a:spcBef>
              <a:buFont typeface="Arial" panose="020B0604020202020204" pitchFamily="34" charset="0"/>
              <a:buChar char="•"/>
            </a:pPr>
            <a:r>
              <a:rPr lang="en-US" dirty="0" err="1"/>
              <a:t>Événements</a:t>
            </a:r>
            <a:r>
              <a:rPr lang="en-US" dirty="0"/>
              <a:t> du studio</a:t>
            </a:r>
          </a:p>
          <a:p>
            <a:pPr marL="628650" lvl="1" indent="-171450">
              <a:lnSpc>
                <a:spcPct val="115000"/>
              </a:lnSpc>
              <a:spcBef>
                <a:spcPts val="0"/>
              </a:spcBef>
              <a:buFont typeface="Arial" panose="020B0604020202020204" pitchFamily="34" charset="0"/>
              <a:buChar char="•"/>
            </a:pPr>
            <a:r>
              <a:rPr lang="en-US" dirty="0" smtClean="0"/>
              <a:t>Certification </a:t>
            </a:r>
            <a:r>
              <a:rPr lang="en-US" dirty="0" err="1" smtClean="0"/>
              <a:t>en</a:t>
            </a:r>
            <a:r>
              <a:rPr lang="en-US" dirty="0" smtClean="0"/>
              <a:t> </a:t>
            </a:r>
            <a:r>
              <a:rPr lang="en-US" dirty="0" err="1" smtClean="0"/>
              <a:t>personne</a:t>
            </a:r>
            <a:r>
              <a:rPr lang="en-US" dirty="0" smtClean="0"/>
              <a:t> </a:t>
            </a:r>
            <a:r>
              <a:rPr lang="en-US" dirty="0" err="1" smtClean="0"/>
              <a:t>ou</a:t>
            </a:r>
            <a:r>
              <a:rPr lang="en-US" dirty="0" smtClean="0"/>
              <a:t> </a:t>
            </a:r>
            <a:r>
              <a:rPr lang="en-US" dirty="0" err="1" smtClean="0"/>
              <a:t>virtuelle</a:t>
            </a:r>
            <a:endParaRPr lang="en-US" dirty="0"/>
          </a:p>
          <a:p>
            <a:pPr marL="628650" lvl="1" indent="-171450">
              <a:lnSpc>
                <a:spcPct val="115000"/>
              </a:lnSpc>
              <a:spcBef>
                <a:spcPts val="0"/>
              </a:spcBef>
              <a:buFont typeface="Arial" panose="020B0604020202020204" pitchFamily="34" charset="0"/>
              <a:buChar char="•"/>
            </a:pPr>
            <a:r>
              <a:rPr lang="en-US" dirty="0" err="1"/>
              <a:t>Journée</a:t>
            </a:r>
            <a:r>
              <a:rPr lang="en-US" dirty="0"/>
              <a:t> </a:t>
            </a:r>
            <a:r>
              <a:rPr lang="en-US" dirty="0" err="1"/>
              <a:t>d'education</a:t>
            </a:r>
            <a:endParaRPr lang="en-US" dirty="0"/>
          </a:p>
          <a:p>
            <a:pPr marL="628650" lvl="1" indent="-171450">
              <a:lnSpc>
                <a:spcPct val="115000"/>
              </a:lnSpc>
              <a:spcBef>
                <a:spcPts val="0"/>
              </a:spcBef>
              <a:buFont typeface="Arial" panose="020B0604020202020204" pitchFamily="34" charset="0"/>
              <a:buChar char="•"/>
            </a:pPr>
            <a:r>
              <a:rPr lang="en-US" dirty="0" err="1"/>
              <a:t>Webinaires</a:t>
            </a:r>
            <a:r>
              <a:rPr lang="en-US" dirty="0"/>
              <a:t> </a:t>
            </a:r>
            <a:r>
              <a:rPr lang="en-US" dirty="0" err="1"/>
              <a:t>en</a:t>
            </a:r>
            <a:r>
              <a:rPr lang="en-US" dirty="0"/>
              <a:t> </a:t>
            </a:r>
            <a:r>
              <a:rPr lang="en-US" dirty="0" err="1"/>
              <a:t>ligne</a:t>
            </a:r>
            <a:endParaRPr lang="en-US" dirty="0"/>
          </a:p>
          <a:p>
            <a:pPr marL="171450" marR="0" lvl="0" indent="-171450">
              <a:lnSpc>
                <a:spcPct val="115000"/>
              </a:lnSpc>
              <a:spcBef>
                <a:spcPts val="0"/>
              </a:spcBef>
              <a:buFont typeface="Arial" panose="020B0604020202020204" pitchFamily="34" charset="0"/>
              <a:buChar char="•"/>
            </a:pPr>
            <a:r>
              <a:rPr lang="en-US" dirty="0" err="1"/>
              <a:t>Combien</a:t>
            </a:r>
            <a:r>
              <a:rPr lang="en-US" dirty="0"/>
              <a:t> de formations </a:t>
            </a:r>
            <a:r>
              <a:rPr lang="en-US" dirty="0" err="1"/>
              <a:t>en</a:t>
            </a:r>
            <a:r>
              <a:rPr lang="en-US" dirty="0"/>
              <a:t> </a:t>
            </a:r>
            <a:r>
              <a:rPr lang="en-US" dirty="0" err="1"/>
              <a:t>ligne</a:t>
            </a:r>
            <a:r>
              <a:rPr lang="en-US" dirty="0"/>
              <a:t> </a:t>
            </a:r>
            <a:r>
              <a:rPr lang="en-US" dirty="0" err="1"/>
              <a:t>avez-vous</a:t>
            </a:r>
            <a:r>
              <a:rPr lang="en-US" dirty="0"/>
              <a:t> </a:t>
            </a:r>
            <a:r>
              <a:rPr lang="en-US" dirty="0" err="1"/>
              <a:t>suivies</a:t>
            </a:r>
            <a:r>
              <a:rPr lang="en-US" dirty="0"/>
              <a:t> ?</a:t>
            </a:r>
          </a:p>
          <a:p>
            <a:pPr marL="171450" marR="0" lvl="0" indent="-171450">
              <a:lnSpc>
                <a:spcPct val="115000"/>
              </a:lnSpc>
              <a:spcBef>
                <a:spcPts val="0"/>
              </a:spcBef>
              <a:buFont typeface="Arial" panose="020B0604020202020204" pitchFamily="34" charset="0"/>
              <a:buChar char="•"/>
            </a:pPr>
            <a:r>
              <a:rPr lang="en-US" dirty="0" err="1"/>
              <a:t>Êtes-vous</a:t>
            </a:r>
            <a:r>
              <a:rPr lang="en-US" dirty="0"/>
              <a:t> un </a:t>
            </a:r>
            <a:r>
              <a:rPr lang="en-US" dirty="0" err="1"/>
              <a:t>spécialiste</a:t>
            </a:r>
            <a:r>
              <a:rPr lang="en-US" dirty="0"/>
              <a:t> </a:t>
            </a:r>
            <a:r>
              <a:rPr lang="en-US" dirty="0" err="1"/>
              <a:t>certifié</a:t>
            </a:r>
            <a:r>
              <a:rPr lang="en-US" dirty="0"/>
              <a:t> ? </a:t>
            </a:r>
            <a:r>
              <a:rPr lang="en-US" dirty="0" err="1"/>
              <a:t>Votre</a:t>
            </a:r>
            <a:r>
              <a:rPr lang="en-US" dirty="0"/>
              <a:t> cabinet </a:t>
            </a:r>
            <a:r>
              <a:rPr lang="en-US" dirty="0" err="1"/>
              <a:t>est</a:t>
            </a:r>
            <a:r>
              <a:rPr lang="en-US" dirty="0"/>
              <a:t>-il un </a:t>
            </a:r>
            <a:r>
              <a:rPr lang="en-US" dirty="0" err="1"/>
              <a:t>fournisseur</a:t>
            </a:r>
            <a:r>
              <a:rPr lang="en-US" dirty="0"/>
              <a:t> </a:t>
            </a:r>
            <a:r>
              <a:rPr lang="en-US" dirty="0" err="1"/>
              <a:t>certifié</a:t>
            </a:r>
            <a:r>
              <a:rPr lang="en-US" dirty="0"/>
              <a:t> ?</a:t>
            </a:r>
          </a:p>
          <a:p>
            <a:pPr marL="171450" lvl="0" indent="-171450">
              <a:lnSpc>
                <a:spcPct val="115000"/>
              </a:lnSpc>
              <a:spcBef>
                <a:spcPts val="0"/>
              </a:spcBef>
              <a:buFont typeface="Arial" panose="020B0604020202020204" pitchFamily="34" charset="0"/>
              <a:buChar char="•"/>
            </a:pPr>
            <a:r>
              <a:rPr lang="en-US" dirty="0"/>
              <a:t>Comment </a:t>
            </a:r>
            <a:r>
              <a:rPr lang="en-US" dirty="0" err="1"/>
              <a:t>tirez-vous</a:t>
            </a:r>
            <a:r>
              <a:rPr lang="en-US" dirty="0"/>
              <a:t> parti des </a:t>
            </a:r>
            <a:r>
              <a:rPr lang="en-US" dirty="0" err="1"/>
              <a:t>ressources</a:t>
            </a:r>
            <a:r>
              <a:rPr lang="en-US" dirty="0"/>
              <a:t> sur </a:t>
            </a:r>
            <a:r>
              <a:rPr lang="en-US" dirty="0"/>
              <a:t>https://www.transitions.com/fr-canadapro/ </a:t>
            </a:r>
            <a:r>
              <a:rPr lang="en-US" dirty="0"/>
              <a:t>?</a:t>
            </a:r>
          </a:p>
          <a:p>
            <a:pPr marL="171450" marR="0" lvl="0" indent="-171450">
              <a:lnSpc>
                <a:spcPct val="115000"/>
              </a:lnSpc>
              <a:spcBef>
                <a:spcPts val="0"/>
              </a:spcBef>
              <a:buFont typeface="Arial" panose="020B0604020202020204" pitchFamily="34" charset="0"/>
              <a:buChar char="•"/>
            </a:pPr>
            <a:r>
              <a:rPr lang="en-US" dirty="0"/>
              <a:t>Comment </a:t>
            </a:r>
            <a:r>
              <a:rPr lang="en-US" dirty="0" err="1"/>
              <a:t>avez-vous</a:t>
            </a:r>
            <a:r>
              <a:rPr lang="en-US" dirty="0"/>
              <a:t> </a:t>
            </a:r>
            <a:r>
              <a:rPr lang="en-US" dirty="0" err="1"/>
              <a:t>interagi</a:t>
            </a:r>
            <a:r>
              <a:rPr lang="en-US" dirty="0"/>
              <a:t> avec les patients ?</a:t>
            </a:r>
          </a:p>
          <a:p>
            <a:pPr marL="628650" lvl="1" indent="-171450">
              <a:lnSpc>
                <a:spcPct val="115000"/>
              </a:lnSpc>
              <a:spcBef>
                <a:spcPts val="0"/>
              </a:spcBef>
              <a:buFont typeface="Arial" panose="020B0604020202020204" pitchFamily="34" charset="0"/>
              <a:buChar char="•"/>
            </a:pPr>
            <a:r>
              <a:rPr lang="en-US" dirty="0"/>
              <a:t>Matériel </a:t>
            </a:r>
            <a:r>
              <a:rPr lang="en-US" dirty="0" err="1"/>
              <a:t>en</a:t>
            </a:r>
            <a:r>
              <a:rPr lang="en-US" dirty="0"/>
              <a:t> </a:t>
            </a:r>
            <a:r>
              <a:rPr lang="en-US" dirty="0" err="1"/>
              <a:t>magasin</a:t>
            </a:r>
            <a:endParaRPr lang="en-US" dirty="0"/>
          </a:p>
          <a:p>
            <a:pPr marL="628650" lvl="1" indent="-171450">
              <a:lnSpc>
                <a:spcPct val="115000"/>
              </a:lnSpc>
              <a:spcBef>
                <a:spcPts val="0"/>
              </a:spcBef>
              <a:buFont typeface="Arial" panose="020B0604020202020204" pitchFamily="34" charset="0"/>
              <a:buChar char="•"/>
            </a:pPr>
            <a:r>
              <a:rPr lang="en-US" dirty="0"/>
              <a:t>Interaction </a:t>
            </a:r>
            <a:r>
              <a:rPr lang="en-US" dirty="0">
                <a:solidFill>
                  <a:srgbClr val="000000"/>
                </a:solidFill>
                <a:latin typeface="Century Gothic" panose="020B0502020202020204" pitchFamily="34" charset="0"/>
                <a:cs typeface="Arial" panose="020B0604020202020204" pitchFamily="34" charset="0"/>
              </a:rPr>
              <a:t>avec les </a:t>
            </a:r>
            <a:r>
              <a:rPr lang="en-US" dirty="0" err="1">
                <a:solidFill>
                  <a:srgbClr val="000000"/>
                </a:solidFill>
                <a:latin typeface="Century Gothic" panose="020B0502020202020204" pitchFamily="34" charset="0"/>
                <a:cs typeface="Arial" panose="020B0604020202020204" pitchFamily="34" charset="0"/>
              </a:rPr>
              <a:t>médias</a:t>
            </a:r>
            <a:r>
              <a:rPr lang="en-US" dirty="0">
                <a:solidFill>
                  <a:srgbClr val="000000"/>
                </a:solidFill>
                <a:latin typeface="Century Gothic" panose="020B0502020202020204" pitchFamily="34" charset="0"/>
                <a:cs typeface="Arial" panose="020B0604020202020204" pitchFamily="34" charset="0"/>
              </a:rPr>
              <a:t> </a:t>
            </a:r>
            <a:r>
              <a:rPr lang="en-US" dirty="0" err="1">
                <a:solidFill>
                  <a:srgbClr val="000000"/>
                </a:solidFill>
                <a:latin typeface="Century Gothic" panose="020B0502020202020204" pitchFamily="34" charset="0"/>
                <a:cs typeface="Arial" panose="020B0604020202020204" pitchFamily="34" charset="0"/>
              </a:rPr>
              <a:t>sociaux</a:t>
            </a:r>
            <a:r>
              <a:rPr lang="en-US" dirty="0">
                <a:solidFill>
                  <a:srgbClr val="000000"/>
                </a:solidFill>
                <a:latin typeface="Century Gothic" panose="020B0502020202020204" pitchFamily="34" charset="0"/>
                <a:cs typeface="Arial" panose="020B0604020202020204" pitchFamily="34" charset="0"/>
              </a:rPr>
              <a:t> </a:t>
            </a:r>
          </a:p>
          <a:p>
            <a:endParaRPr lang="en-US"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ENGAGEMENT ET INSPIRATION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p>
            <a:pPr marL="186055" indent="0"/>
            <a:r>
              <a:rPr lang="en-US" b="1" dirty="0" err="1"/>
              <a:t>Parlez</a:t>
            </a:r>
            <a:r>
              <a:rPr lang="en-US" b="1" dirty="0"/>
              <a:t>-nous de </a:t>
            </a:r>
            <a:r>
              <a:rPr lang="en-US" b="1" dirty="0" err="1"/>
              <a:t>vos</a:t>
            </a:r>
            <a:r>
              <a:rPr lang="en-US" b="1" dirty="0"/>
              <a:t> </a:t>
            </a:r>
            <a:r>
              <a:rPr lang="en-US" b="1" dirty="0" err="1"/>
              <a:t>objectifs</a:t>
            </a:r>
            <a:r>
              <a:rPr lang="en-US" b="1" dirty="0"/>
              <a:t> </a:t>
            </a:r>
          </a:p>
          <a:p>
            <a:pPr marL="471805" indent="-285750">
              <a:buFont typeface="Arial" panose="020B0604020202020204" pitchFamily="34" charset="0"/>
              <a:buChar char="•"/>
            </a:pPr>
            <a:r>
              <a:rPr lang="en-US" dirty="0" err="1"/>
              <a:t>Qu’est-ce</a:t>
            </a:r>
            <a:r>
              <a:rPr lang="en-US" dirty="0"/>
              <a:t> que </a:t>
            </a:r>
            <a:r>
              <a:rPr lang="en-US" dirty="0" err="1"/>
              <a:t>vous</a:t>
            </a:r>
            <a:r>
              <a:rPr lang="en-US" dirty="0"/>
              <a:t> </a:t>
            </a:r>
            <a:r>
              <a:rPr lang="en-US" dirty="0" err="1"/>
              <a:t>espériez</a:t>
            </a:r>
            <a:r>
              <a:rPr lang="en-US" dirty="0"/>
              <a:t> </a:t>
            </a:r>
            <a:r>
              <a:rPr lang="en-US" dirty="0" err="1"/>
              <a:t>accomplir</a:t>
            </a:r>
            <a:r>
              <a:rPr lang="en-US" dirty="0"/>
              <a:t>? </a:t>
            </a:r>
          </a:p>
          <a:p>
            <a:pPr marL="471805" indent="-285750">
              <a:buFont typeface="Arial" panose="020B0604020202020204" pitchFamily="34" charset="0"/>
              <a:buChar char="•"/>
            </a:pPr>
            <a:r>
              <a:rPr lang="en-US" dirty="0" err="1"/>
              <a:t>S'agissait</a:t>
            </a:r>
            <a:r>
              <a:rPr lang="en-US" dirty="0"/>
              <a:t>-il d'un </a:t>
            </a:r>
            <a:r>
              <a:rPr lang="en-US" dirty="0" err="1"/>
              <a:t>nouvel</a:t>
            </a:r>
            <a:r>
              <a:rPr lang="en-US" dirty="0"/>
              <a:t> </a:t>
            </a:r>
            <a:r>
              <a:rPr lang="en-US" dirty="0" err="1"/>
              <a:t>objectif</a:t>
            </a:r>
            <a:r>
              <a:rPr lang="en-US" dirty="0"/>
              <a:t> </a:t>
            </a:r>
            <a:r>
              <a:rPr lang="en-US" dirty="0" err="1"/>
              <a:t>ou</a:t>
            </a:r>
            <a:r>
              <a:rPr lang="en-US" dirty="0"/>
              <a:t> </a:t>
            </a:r>
            <a:r>
              <a:rPr lang="en-US" dirty="0" err="1"/>
              <a:t>d'une</a:t>
            </a:r>
            <a:r>
              <a:rPr lang="en-US" dirty="0"/>
              <a:t> </a:t>
            </a:r>
            <a:r>
              <a:rPr lang="en-US" dirty="0" err="1"/>
              <a:t>réponse</a:t>
            </a:r>
            <a:r>
              <a:rPr lang="en-US" dirty="0"/>
              <a:t> </a:t>
            </a:r>
            <a:r>
              <a:rPr lang="en-US" dirty="0" err="1"/>
              <a:t>à</a:t>
            </a:r>
            <a:r>
              <a:rPr lang="en-US" dirty="0"/>
              <a:t> un </a:t>
            </a:r>
            <a:r>
              <a:rPr lang="en-US" dirty="0" err="1"/>
              <a:t>problème</a:t>
            </a:r>
            <a:r>
              <a:rPr lang="en-US" dirty="0"/>
              <a:t>/</a:t>
            </a:r>
            <a:r>
              <a:rPr lang="en-US" dirty="0" err="1"/>
              <a:t>une</a:t>
            </a:r>
            <a:r>
              <a:rPr lang="en-US" dirty="0"/>
              <a:t> </a:t>
            </a:r>
            <a:r>
              <a:rPr lang="en-US" dirty="0" err="1"/>
              <a:t>opportunité</a:t>
            </a:r>
            <a:r>
              <a:rPr lang="en-US" dirty="0"/>
              <a:t> </a:t>
            </a:r>
            <a:r>
              <a:rPr lang="en-US" dirty="0" err="1"/>
              <a:t>existant</a:t>
            </a:r>
            <a:r>
              <a:rPr lang="en-US" dirty="0"/>
              <a:t>(e)? </a:t>
            </a:r>
          </a:p>
          <a:p>
            <a:pPr marL="471805" indent="-285750">
              <a:buFont typeface="Arial" panose="020B0604020202020204" pitchFamily="34" charset="0"/>
              <a:buChar char="•"/>
            </a:pPr>
            <a:r>
              <a:rPr lang="en-US" dirty="0"/>
              <a:t>Qui </a:t>
            </a:r>
            <a:r>
              <a:rPr lang="en-US" dirty="0" err="1"/>
              <a:t>avez-vous</a:t>
            </a:r>
            <a:r>
              <a:rPr lang="en-US" dirty="0"/>
              <a:t> </a:t>
            </a:r>
            <a:r>
              <a:rPr lang="en-US" dirty="0" err="1"/>
              <a:t>essayé</a:t>
            </a:r>
            <a:r>
              <a:rPr lang="en-US" dirty="0"/>
              <a:t> </a:t>
            </a:r>
            <a:r>
              <a:rPr lang="en-US" dirty="0" err="1"/>
              <a:t>d'atteindre</a:t>
            </a:r>
            <a:r>
              <a:rPr lang="en-US" dirty="0"/>
              <a:t> et comment </a:t>
            </a:r>
            <a:r>
              <a:rPr lang="en-US" dirty="0" err="1"/>
              <a:t>leurs</a:t>
            </a:r>
            <a:r>
              <a:rPr lang="en-US" dirty="0"/>
              <a:t> </a:t>
            </a:r>
            <a:r>
              <a:rPr lang="en-US" dirty="0" err="1"/>
              <a:t>besoins</a:t>
            </a:r>
            <a:r>
              <a:rPr lang="en-US" dirty="0"/>
              <a:t>, </a:t>
            </a:r>
            <a:r>
              <a:rPr lang="en-US" dirty="0" err="1"/>
              <a:t>leurs</a:t>
            </a:r>
            <a:r>
              <a:rPr lang="en-US" dirty="0"/>
              <a:t> </a:t>
            </a:r>
            <a:r>
              <a:rPr lang="en-US" dirty="0" err="1"/>
              <a:t>préférences</a:t>
            </a:r>
            <a:r>
              <a:rPr lang="en-US" dirty="0"/>
              <a:t> et </a:t>
            </a:r>
            <a:r>
              <a:rPr lang="en-US" dirty="0" err="1"/>
              <a:t>leurs</a:t>
            </a:r>
            <a:r>
              <a:rPr lang="en-US" dirty="0"/>
              <a:t> opinions </a:t>
            </a:r>
            <a:r>
              <a:rPr lang="en-US" dirty="0" err="1"/>
              <a:t>ont-ils</a:t>
            </a:r>
            <a:r>
              <a:rPr lang="en-US" dirty="0"/>
              <a:t> </a:t>
            </a:r>
            <a:r>
              <a:rPr lang="en-US" dirty="0" err="1"/>
              <a:t>joué</a:t>
            </a:r>
            <a:r>
              <a:rPr lang="en-US" dirty="0"/>
              <a:t> un </a:t>
            </a:r>
            <a:r>
              <a:rPr lang="en-US" dirty="0" err="1"/>
              <a:t>rôle</a:t>
            </a:r>
            <a:r>
              <a:rPr lang="en-US" dirty="0"/>
              <a:t>?</a:t>
            </a:r>
            <a:endParaRPr lang="en-US" b="1" dirty="0"/>
          </a:p>
          <a:p>
            <a:pPr marL="186055" indent="0"/>
            <a:endParaRPr lang="en-US" b="1" dirty="0"/>
          </a:p>
          <a:p>
            <a:pPr marL="186055" indent="0"/>
            <a:endParaRPr lang="en-US" b="1"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OBJECTIFS</a:t>
            </a:r>
            <a:endParaRPr dirty="0"/>
          </a:p>
        </p:txBody>
      </p:sp>
    </p:spTree>
    <p:extLst>
      <p:ext uri="{BB962C8B-B14F-4D97-AF65-F5344CB8AC3E}">
        <p14:creationId xmlns:p14="http://schemas.microsoft.com/office/powerpoint/2010/main" val="2013281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p>
            <a:pPr marL="186055" indent="0"/>
            <a:r>
              <a:rPr lang="en-US" b="1" dirty="0" err="1"/>
              <a:t>Parlez</a:t>
            </a:r>
            <a:r>
              <a:rPr lang="en-US" b="1" dirty="0"/>
              <a:t>-nous de </a:t>
            </a:r>
            <a:r>
              <a:rPr lang="en-US" b="1" dirty="0" err="1"/>
              <a:t>votre</a:t>
            </a:r>
            <a:r>
              <a:rPr lang="en-US" b="1" dirty="0"/>
              <a:t> plan et de </a:t>
            </a:r>
            <a:r>
              <a:rPr lang="en-US" b="1" dirty="0" err="1"/>
              <a:t>votre</a:t>
            </a:r>
            <a:r>
              <a:rPr lang="en-US" b="1" dirty="0"/>
              <a:t> </a:t>
            </a:r>
            <a:r>
              <a:rPr lang="en-US" b="1" dirty="0" err="1"/>
              <a:t>approche</a:t>
            </a:r>
            <a:r>
              <a:rPr lang="en-US" b="1" dirty="0"/>
              <a:t> </a:t>
            </a:r>
          </a:p>
          <a:p>
            <a:pPr marL="471805" indent="-285750">
              <a:buFont typeface="Arial" panose="020B0604020202020204" pitchFamily="34" charset="0"/>
              <a:buChar char="•"/>
            </a:pPr>
            <a:r>
              <a:rPr lang="en-US" dirty="0"/>
              <a:t>Comment </a:t>
            </a:r>
            <a:r>
              <a:rPr lang="en-US" dirty="0" err="1"/>
              <a:t>avez-vous</a:t>
            </a:r>
            <a:r>
              <a:rPr lang="en-US" dirty="0"/>
              <a:t> </a:t>
            </a:r>
            <a:r>
              <a:rPr lang="en-US" dirty="0" err="1"/>
              <a:t>prévu</a:t>
            </a:r>
            <a:r>
              <a:rPr lang="en-US" dirty="0"/>
              <a:t> </a:t>
            </a:r>
            <a:r>
              <a:rPr lang="en-US" dirty="0" err="1"/>
              <a:t>atteindre</a:t>
            </a:r>
            <a:r>
              <a:rPr lang="en-US" dirty="0"/>
              <a:t> </a:t>
            </a:r>
            <a:r>
              <a:rPr lang="en-US" dirty="0" err="1"/>
              <a:t>vos</a:t>
            </a:r>
            <a:r>
              <a:rPr lang="en-US" dirty="0"/>
              <a:t> </a:t>
            </a:r>
            <a:r>
              <a:rPr lang="en-US" dirty="0" err="1"/>
              <a:t>objectifs</a:t>
            </a:r>
            <a:r>
              <a:rPr lang="en-US" dirty="0"/>
              <a:t>? </a:t>
            </a:r>
          </a:p>
          <a:p>
            <a:pPr marL="471805" indent="-285750">
              <a:buFont typeface="Arial" panose="020B0604020202020204" pitchFamily="34" charset="0"/>
              <a:buChar char="•"/>
            </a:pPr>
            <a:r>
              <a:rPr lang="en-US" dirty="0" err="1"/>
              <a:t>Quelles</a:t>
            </a:r>
            <a:r>
              <a:rPr lang="en-US" dirty="0"/>
              <a:t> </a:t>
            </a:r>
            <a:r>
              <a:rPr lang="en-US" dirty="0" err="1"/>
              <a:t>approches</a:t>
            </a:r>
            <a:r>
              <a:rPr lang="en-US" dirty="0"/>
              <a:t> </a:t>
            </a:r>
            <a:r>
              <a:rPr lang="en-US" dirty="0" err="1"/>
              <a:t>novatrices</a:t>
            </a:r>
            <a:r>
              <a:rPr lang="en-US" dirty="0"/>
              <a:t> </a:t>
            </a:r>
            <a:r>
              <a:rPr lang="en-US" dirty="0" err="1"/>
              <a:t>avez-vous</a:t>
            </a:r>
            <a:r>
              <a:rPr lang="en-US" dirty="0"/>
              <a:t> </a:t>
            </a:r>
            <a:r>
              <a:rPr lang="en-US" dirty="0" err="1"/>
              <a:t>utilisées</a:t>
            </a:r>
            <a:r>
              <a:rPr lang="en-US" dirty="0"/>
              <a:t> pour </a:t>
            </a:r>
            <a:r>
              <a:rPr lang="en-US" dirty="0" err="1"/>
              <a:t>vous</a:t>
            </a:r>
            <a:r>
              <a:rPr lang="en-US" dirty="0"/>
              <a:t> aider </a:t>
            </a:r>
            <a:r>
              <a:rPr lang="en-US" dirty="0" err="1"/>
              <a:t>à</a:t>
            </a:r>
            <a:r>
              <a:rPr lang="en-US" dirty="0"/>
              <a:t> </a:t>
            </a:r>
            <a:r>
              <a:rPr lang="en-US" dirty="0" err="1"/>
              <a:t>réussir</a:t>
            </a:r>
            <a:r>
              <a:rPr lang="en-US" dirty="0"/>
              <a:t>? </a:t>
            </a:r>
          </a:p>
          <a:p>
            <a:pPr marL="471805" indent="-285750">
              <a:buFont typeface="Arial" panose="020B0604020202020204" pitchFamily="34" charset="0"/>
              <a:buChar char="•"/>
            </a:pPr>
            <a:r>
              <a:rPr lang="en-US" dirty="0" err="1"/>
              <a:t>Avez-vous</a:t>
            </a:r>
            <a:r>
              <a:rPr lang="en-US" dirty="0"/>
              <a:t> </a:t>
            </a:r>
            <a:r>
              <a:rPr lang="en-US" dirty="0" err="1"/>
              <a:t>utilisé</a:t>
            </a:r>
            <a:r>
              <a:rPr lang="en-US" dirty="0"/>
              <a:t> </a:t>
            </a:r>
            <a:r>
              <a:rPr lang="en-US" dirty="0" err="1"/>
              <a:t>une</a:t>
            </a:r>
            <a:r>
              <a:rPr lang="en-US" dirty="0"/>
              <a:t> </a:t>
            </a:r>
            <a:r>
              <a:rPr lang="en-US" dirty="0" err="1"/>
              <a:t>approche</a:t>
            </a:r>
            <a:r>
              <a:rPr lang="en-US" dirty="0"/>
              <a:t> </a:t>
            </a:r>
            <a:r>
              <a:rPr lang="en-US" dirty="0" err="1"/>
              <a:t>complètement</a:t>
            </a:r>
            <a:r>
              <a:rPr lang="en-US" dirty="0"/>
              <a:t> nouvelle, </a:t>
            </a:r>
            <a:r>
              <a:rPr lang="en-US" dirty="0" err="1"/>
              <a:t>une</a:t>
            </a:r>
            <a:r>
              <a:rPr lang="en-US" dirty="0"/>
              <a:t> </a:t>
            </a:r>
            <a:r>
              <a:rPr lang="en-US" dirty="0" err="1"/>
              <a:t>tactique</a:t>
            </a:r>
            <a:r>
              <a:rPr lang="en-US" dirty="0"/>
              <a:t> </a:t>
            </a:r>
            <a:r>
              <a:rPr lang="en-US" dirty="0" err="1"/>
              <a:t>éprouvée</a:t>
            </a:r>
            <a:r>
              <a:rPr lang="en-US" dirty="0"/>
              <a:t> </a:t>
            </a:r>
            <a:r>
              <a:rPr lang="en-US" dirty="0" err="1"/>
              <a:t>ou</a:t>
            </a:r>
            <a:r>
              <a:rPr lang="en-US" dirty="0"/>
              <a:t> </a:t>
            </a:r>
            <a:r>
              <a:rPr lang="en-US" dirty="0" err="1"/>
              <a:t>une</a:t>
            </a:r>
            <a:r>
              <a:rPr lang="en-US" dirty="0"/>
              <a:t> </a:t>
            </a:r>
            <a:r>
              <a:rPr lang="en-US" dirty="0" err="1"/>
              <a:t>combinaison</a:t>
            </a:r>
            <a:r>
              <a:rPr lang="en-US" dirty="0"/>
              <a:t> des deux? </a:t>
            </a:r>
          </a:p>
          <a:p>
            <a:pPr marL="471805" indent="-285750">
              <a:buFont typeface="Arial" panose="020B0604020202020204" pitchFamily="34" charset="0"/>
              <a:buChar char="•"/>
            </a:pPr>
            <a:r>
              <a:rPr lang="en-US" dirty="0"/>
              <a:t>Comment les </a:t>
            </a:r>
            <a:r>
              <a:rPr lang="en-US" dirty="0" err="1"/>
              <a:t>valeurs</a:t>
            </a:r>
            <a:r>
              <a:rPr lang="en-US" dirty="0"/>
              <a:t> </a:t>
            </a:r>
            <a:r>
              <a:rPr lang="en-US" dirty="0" err="1"/>
              <a:t>ou</a:t>
            </a:r>
            <a:r>
              <a:rPr lang="en-US" dirty="0"/>
              <a:t> les </a:t>
            </a:r>
            <a:r>
              <a:rPr lang="en-US" dirty="0" err="1"/>
              <a:t>produits</a:t>
            </a:r>
            <a:r>
              <a:rPr lang="en-US" dirty="0"/>
              <a:t> de la marque Transitions </a:t>
            </a:r>
            <a:r>
              <a:rPr lang="en-US" dirty="0" err="1"/>
              <a:t>ont-ils</a:t>
            </a:r>
            <a:r>
              <a:rPr lang="en-US" dirty="0"/>
              <a:t> </a:t>
            </a:r>
            <a:r>
              <a:rPr lang="en-US" dirty="0" err="1"/>
              <a:t>été</a:t>
            </a:r>
            <a:r>
              <a:rPr lang="en-US" dirty="0"/>
              <a:t> </a:t>
            </a:r>
            <a:r>
              <a:rPr lang="en-US" dirty="0" err="1"/>
              <a:t>intégrés</a:t>
            </a:r>
            <a:r>
              <a:rPr lang="en-US" dirty="0"/>
              <a:t> dans </a:t>
            </a:r>
            <a:r>
              <a:rPr lang="en-US" dirty="0" err="1"/>
              <a:t>vos</a:t>
            </a:r>
            <a:r>
              <a:rPr lang="en-US" dirty="0"/>
              <a:t> plans ?</a:t>
            </a:r>
            <a:endParaRPr lang="en-US" b="1" dirty="0"/>
          </a:p>
          <a:p>
            <a:pPr marL="186055" indent="0"/>
            <a:endParaRPr lang="en-US" b="1"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PLAN ET CRÉATIVITÉ </a:t>
            </a:r>
          </a:p>
        </p:txBody>
      </p:sp>
    </p:spTree>
    <p:extLst>
      <p:ext uri="{BB962C8B-B14F-4D97-AF65-F5344CB8AC3E}">
        <p14:creationId xmlns:p14="http://schemas.microsoft.com/office/powerpoint/2010/main" val="648891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p>
            <a:pPr marL="186055" indent="0"/>
            <a:r>
              <a:rPr lang="en-US" dirty="0" err="1"/>
              <a:t>Insérez</a:t>
            </a:r>
            <a:r>
              <a:rPr lang="en-US" dirty="0"/>
              <a:t> des </a:t>
            </a:r>
            <a:r>
              <a:rPr lang="en-US" dirty="0" err="1"/>
              <a:t>exemples</a:t>
            </a:r>
            <a:r>
              <a:rPr lang="en-US" dirty="0"/>
              <a:t> et des photos de la manière </a:t>
            </a:r>
            <a:r>
              <a:rPr lang="en-US" dirty="0" err="1"/>
              <a:t>dont</a:t>
            </a:r>
            <a:r>
              <a:rPr lang="en-US" dirty="0"/>
              <a:t> </a:t>
            </a:r>
            <a:r>
              <a:rPr lang="en-US" dirty="0" err="1"/>
              <a:t>vous</a:t>
            </a:r>
            <a:r>
              <a:rPr lang="en-US" dirty="0"/>
              <a:t> </a:t>
            </a:r>
            <a:r>
              <a:rPr lang="en-US" dirty="0" err="1"/>
              <a:t>avez</a:t>
            </a:r>
            <a:r>
              <a:rPr lang="en-US" dirty="0"/>
              <a:t> </a:t>
            </a:r>
            <a:r>
              <a:rPr lang="en-US" dirty="0" err="1"/>
              <a:t>activé</a:t>
            </a:r>
            <a:r>
              <a:rPr lang="en-US" dirty="0"/>
              <a:t> </a:t>
            </a:r>
            <a:r>
              <a:rPr lang="en-US" dirty="0" err="1"/>
              <a:t>votre</a:t>
            </a:r>
            <a:r>
              <a:rPr lang="en-US" dirty="0"/>
              <a:t> plan.</a:t>
            </a:r>
          </a:p>
          <a:p>
            <a:pPr marL="471805" indent="-285750">
              <a:buFont typeface="Arial" panose="020B0604020202020204" pitchFamily="34" charset="0"/>
              <a:buChar char="•"/>
            </a:pPr>
            <a:r>
              <a:rPr lang="en-US" dirty="0"/>
              <a:t>Les </a:t>
            </a:r>
            <a:r>
              <a:rPr lang="en-US" dirty="0" err="1"/>
              <a:t>exemples</a:t>
            </a:r>
            <a:r>
              <a:rPr lang="en-US" dirty="0"/>
              <a:t> </a:t>
            </a:r>
            <a:r>
              <a:rPr lang="en-US" dirty="0" err="1"/>
              <a:t>peuvent</a:t>
            </a:r>
            <a:r>
              <a:rPr lang="en-US" dirty="0"/>
              <a:t> </a:t>
            </a:r>
            <a:r>
              <a:rPr lang="en-US" dirty="0" err="1"/>
              <a:t>inclure</a:t>
            </a:r>
            <a:r>
              <a:rPr lang="en-US" dirty="0"/>
              <a:t> la PLV </a:t>
            </a:r>
            <a:r>
              <a:rPr lang="en-US" dirty="0" err="1"/>
              <a:t>en</a:t>
            </a:r>
            <a:r>
              <a:rPr lang="en-US" dirty="0"/>
              <a:t> </a:t>
            </a:r>
            <a:r>
              <a:rPr lang="en-US" dirty="0" err="1"/>
              <a:t>magasin</a:t>
            </a:r>
            <a:r>
              <a:rPr lang="en-US" dirty="0"/>
              <a:t>, le matériel de marketing, les formations, etc. </a:t>
            </a:r>
          </a:p>
          <a:p>
            <a:pPr marL="471805" indent="-285750">
              <a:buFont typeface="Arial" panose="020B0604020202020204" pitchFamily="34" charset="0"/>
              <a:buChar char="•"/>
            </a:pPr>
            <a:r>
              <a:rPr lang="en-US" dirty="0"/>
              <a:t>Les photos </a:t>
            </a:r>
            <a:r>
              <a:rPr lang="en-US" dirty="0" err="1"/>
              <a:t>peuvent</a:t>
            </a:r>
            <a:r>
              <a:rPr lang="en-US" dirty="0"/>
              <a:t> </a:t>
            </a:r>
            <a:r>
              <a:rPr lang="en-US" dirty="0" err="1"/>
              <a:t>inclure</a:t>
            </a:r>
            <a:r>
              <a:rPr lang="en-US" dirty="0"/>
              <a:t> des </a:t>
            </a:r>
            <a:r>
              <a:rPr lang="en-US" dirty="0" err="1"/>
              <a:t>affichages</a:t>
            </a:r>
            <a:r>
              <a:rPr lang="en-US" dirty="0"/>
              <a:t> </a:t>
            </a:r>
            <a:r>
              <a:rPr lang="en-US" dirty="0" err="1"/>
              <a:t>en</a:t>
            </a:r>
            <a:r>
              <a:rPr lang="en-US" dirty="0"/>
              <a:t> </a:t>
            </a:r>
            <a:r>
              <a:rPr lang="en-US" dirty="0" err="1"/>
              <a:t>magasin</a:t>
            </a:r>
            <a:r>
              <a:rPr lang="en-US" dirty="0"/>
              <a:t>, des </a:t>
            </a:r>
            <a:r>
              <a:rPr lang="en-US" dirty="0" err="1"/>
              <a:t>événements</a:t>
            </a:r>
            <a:r>
              <a:rPr lang="en-US" dirty="0"/>
              <a:t>, des </a:t>
            </a:r>
            <a:r>
              <a:rPr lang="en-US" dirty="0" err="1"/>
              <a:t>réunions</a:t>
            </a:r>
            <a:r>
              <a:rPr lang="en-US" dirty="0"/>
              <a:t> </a:t>
            </a:r>
            <a:r>
              <a:rPr lang="en-US" dirty="0" err="1"/>
              <a:t>d'équipe</a:t>
            </a:r>
            <a:r>
              <a:rPr lang="en-US" dirty="0"/>
              <a:t>, etc.</a:t>
            </a:r>
          </a:p>
          <a:p>
            <a:pPr marL="186055" indent="0"/>
            <a:endParaRPr lang="en-US" b="1" dirty="0"/>
          </a:p>
          <a:p>
            <a:pPr marL="186055" indent="0"/>
            <a:endParaRPr lang="en-US" b="1"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EXEMPLES</a:t>
            </a:r>
          </a:p>
        </p:txBody>
      </p:sp>
    </p:spTree>
    <p:extLst>
      <p:ext uri="{BB962C8B-B14F-4D97-AF65-F5344CB8AC3E}">
        <p14:creationId xmlns:p14="http://schemas.microsoft.com/office/powerpoint/2010/main" val="387398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609600" y="1690254"/>
            <a:ext cx="11167608" cy="3796146"/>
          </a:xfrm>
          <a:prstGeom prst="rect">
            <a:avLst/>
          </a:prstGeom>
          <a:noFill/>
          <a:ln>
            <a:noFill/>
          </a:ln>
        </p:spPr>
        <p:txBody>
          <a:bodyPr spcFirstLastPara="1" wrap="square" lIns="91425" tIns="45700" rIns="91425" bIns="45700" anchor="t" anchorCtr="0">
            <a:normAutofit/>
          </a:bodyPr>
          <a:lstStyle/>
          <a:p>
            <a:pPr marL="0" lvl="2" indent="0">
              <a:lnSpc>
                <a:spcPct val="150000"/>
              </a:lnSpc>
            </a:pPr>
            <a:r>
              <a:rPr lang="en-US" sz="1600" b="1" dirty="0" err="1">
                <a:solidFill>
                  <a:srgbClr val="333333"/>
                </a:solidFill>
                <a:latin typeface="Century Gothic"/>
              </a:rPr>
              <a:t>Faites</a:t>
            </a:r>
            <a:r>
              <a:rPr lang="en-US" sz="1600" b="1" dirty="0">
                <a:solidFill>
                  <a:srgbClr val="333333"/>
                </a:solidFill>
                <a:latin typeface="Century Gothic"/>
              </a:rPr>
              <a:t>-nous part de </a:t>
            </a:r>
            <a:r>
              <a:rPr lang="en-US" sz="1600" b="1" dirty="0" err="1">
                <a:solidFill>
                  <a:srgbClr val="333333"/>
                </a:solidFill>
                <a:latin typeface="Century Gothic"/>
              </a:rPr>
              <a:t>vos</a:t>
            </a:r>
            <a:r>
              <a:rPr lang="en-US" sz="1600" b="1" dirty="0">
                <a:solidFill>
                  <a:srgbClr val="333333"/>
                </a:solidFill>
                <a:latin typeface="Century Gothic"/>
              </a:rPr>
              <a:t> </a:t>
            </a:r>
            <a:r>
              <a:rPr lang="en-US" sz="1600" b="1" dirty="0" err="1">
                <a:solidFill>
                  <a:srgbClr val="333333"/>
                </a:solidFill>
                <a:latin typeface="Century Gothic"/>
              </a:rPr>
              <a:t>résultats</a:t>
            </a:r>
            <a:r>
              <a:rPr lang="en-US" sz="1600" b="1" dirty="0">
                <a:solidFill>
                  <a:srgbClr val="333333"/>
                </a:solidFill>
                <a:latin typeface="Century Gothic"/>
              </a:rPr>
              <a:t> : </a:t>
            </a:r>
          </a:p>
          <a:p>
            <a:pPr marL="285750" lvl="2" indent="-285750">
              <a:lnSpc>
                <a:spcPct val="150000"/>
              </a:lnSpc>
              <a:buFont typeface="Arial" panose="020B0604020202020204" pitchFamily="34" charset="0"/>
              <a:buChar char="•"/>
            </a:pPr>
            <a:r>
              <a:rPr lang="en-US" sz="1600" dirty="0">
                <a:solidFill>
                  <a:srgbClr val="333333"/>
                </a:solidFill>
                <a:latin typeface="Century Gothic"/>
              </a:rPr>
              <a:t>Comment </a:t>
            </a:r>
            <a:r>
              <a:rPr lang="en-US" sz="1600" dirty="0" err="1">
                <a:solidFill>
                  <a:srgbClr val="333333"/>
                </a:solidFill>
                <a:latin typeface="Century Gothic"/>
              </a:rPr>
              <a:t>avez-vous</a:t>
            </a:r>
            <a:r>
              <a:rPr lang="en-US" sz="1600" dirty="0">
                <a:solidFill>
                  <a:srgbClr val="333333"/>
                </a:solidFill>
                <a:latin typeface="Century Gothic"/>
              </a:rPr>
              <a:t> </a:t>
            </a:r>
            <a:r>
              <a:rPr lang="en-US" sz="1600" dirty="0" err="1">
                <a:solidFill>
                  <a:srgbClr val="333333"/>
                </a:solidFill>
                <a:latin typeface="Century Gothic"/>
              </a:rPr>
              <a:t>évalué</a:t>
            </a:r>
            <a:r>
              <a:rPr lang="en-US" sz="1600" dirty="0">
                <a:solidFill>
                  <a:srgbClr val="333333"/>
                </a:solidFill>
                <a:latin typeface="Century Gothic"/>
              </a:rPr>
              <a:t> </a:t>
            </a:r>
            <a:r>
              <a:rPr lang="en-US" sz="1600" dirty="0" err="1">
                <a:solidFill>
                  <a:srgbClr val="333333"/>
                </a:solidFill>
                <a:latin typeface="Century Gothic"/>
              </a:rPr>
              <a:t>votre</a:t>
            </a:r>
            <a:r>
              <a:rPr lang="en-US" sz="1600" dirty="0">
                <a:solidFill>
                  <a:srgbClr val="333333"/>
                </a:solidFill>
                <a:latin typeface="Century Gothic"/>
              </a:rPr>
              <a:t> succès ? </a:t>
            </a:r>
          </a:p>
          <a:p>
            <a:pPr marL="285750" lvl="2" indent="-285750">
              <a:lnSpc>
                <a:spcPct val="150000"/>
              </a:lnSpc>
              <a:buFont typeface="Arial" panose="020B0604020202020204" pitchFamily="34" charset="0"/>
              <a:buChar char="•"/>
            </a:pPr>
            <a:r>
              <a:rPr lang="en-US" sz="1600" dirty="0" err="1">
                <a:solidFill>
                  <a:srgbClr val="333333"/>
                </a:solidFill>
                <a:latin typeface="Century Gothic"/>
              </a:rPr>
              <a:t>Avez-vous</a:t>
            </a:r>
            <a:r>
              <a:rPr lang="en-US" sz="1600" dirty="0">
                <a:solidFill>
                  <a:srgbClr val="333333"/>
                </a:solidFill>
                <a:latin typeface="Century Gothic"/>
              </a:rPr>
              <a:t> </a:t>
            </a:r>
            <a:r>
              <a:rPr lang="en-US" sz="1600" dirty="0" err="1">
                <a:solidFill>
                  <a:srgbClr val="333333"/>
                </a:solidFill>
                <a:latin typeface="Century Gothic"/>
              </a:rPr>
              <a:t>utilisé</a:t>
            </a:r>
            <a:r>
              <a:rPr lang="en-US" sz="1600" dirty="0">
                <a:solidFill>
                  <a:srgbClr val="333333"/>
                </a:solidFill>
                <a:latin typeface="Century Gothic"/>
              </a:rPr>
              <a:t> </a:t>
            </a:r>
            <a:r>
              <a:rPr lang="en-US" sz="1600" dirty="0" err="1">
                <a:solidFill>
                  <a:srgbClr val="333333"/>
                </a:solidFill>
                <a:latin typeface="Century Gothic"/>
              </a:rPr>
              <a:t>une</a:t>
            </a:r>
            <a:r>
              <a:rPr lang="en-US" sz="1600" dirty="0">
                <a:solidFill>
                  <a:srgbClr val="333333"/>
                </a:solidFill>
                <a:latin typeface="Century Gothic"/>
              </a:rPr>
              <a:t> </a:t>
            </a:r>
            <a:r>
              <a:rPr lang="en-US" sz="1600" dirty="0" err="1">
                <a:solidFill>
                  <a:srgbClr val="333333"/>
                </a:solidFill>
                <a:latin typeface="Century Gothic"/>
              </a:rPr>
              <a:t>approche</a:t>
            </a:r>
            <a:r>
              <a:rPr lang="en-US" sz="1600" dirty="0">
                <a:solidFill>
                  <a:srgbClr val="333333"/>
                </a:solidFill>
                <a:latin typeface="Century Gothic"/>
              </a:rPr>
              <a:t> </a:t>
            </a:r>
            <a:r>
              <a:rPr lang="en-US" sz="1600" dirty="0" err="1">
                <a:solidFill>
                  <a:srgbClr val="333333"/>
                </a:solidFill>
                <a:latin typeface="Century Gothic"/>
              </a:rPr>
              <a:t>totalement</a:t>
            </a:r>
            <a:r>
              <a:rPr lang="en-US" sz="1600" dirty="0">
                <a:solidFill>
                  <a:srgbClr val="333333"/>
                </a:solidFill>
                <a:latin typeface="Century Gothic"/>
              </a:rPr>
              <a:t> nouvelle, </a:t>
            </a:r>
            <a:r>
              <a:rPr lang="en-US" sz="1600" dirty="0" err="1">
                <a:solidFill>
                  <a:srgbClr val="333333"/>
                </a:solidFill>
                <a:latin typeface="Century Gothic"/>
              </a:rPr>
              <a:t>une</a:t>
            </a:r>
            <a:r>
              <a:rPr lang="en-US" sz="1600" dirty="0">
                <a:solidFill>
                  <a:srgbClr val="333333"/>
                </a:solidFill>
                <a:latin typeface="Century Gothic"/>
              </a:rPr>
              <a:t> </a:t>
            </a:r>
            <a:r>
              <a:rPr lang="en-US" sz="1600" dirty="0" err="1">
                <a:solidFill>
                  <a:srgbClr val="333333"/>
                </a:solidFill>
                <a:latin typeface="Century Gothic"/>
              </a:rPr>
              <a:t>tactique</a:t>
            </a:r>
            <a:r>
              <a:rPr lang="en-US" sz="1600" dirty="0">
                <a:solidFill>
                  <a:srgbClr val="333333"/>
                </a:solidFill>
                <a:latin typeface="Century Gothic"/>
              </a:rPr>
              <a:t> </a:t>
            </a:r>
            <a:r>
              <a:rPr lang="en-US" sz="1600" dirty="0" err="1">
                <a:solidFill>
                  <a:srgbClr val="333333"/>
                </a:solidFill>
                <a:latin typeface="Century Gothic"/>
              </a:rPr>
              <a:t>éprouvée</a:t>
            </a:r>
            <a:r>
              <a:rPr lang="en-US" sz="1600" dirty="0">
                <a:solidFill>
                  <a:srgbClr val="333333"/>
                </a:solidFill>
                <a:latin typeface="Century Gothic"/>
              </a:rPr>
              <a:t> </a:t>
            </a:r>
            <a:r>
              <a:rPr lang="en-US" sz="1600" dirty="0" err="1">
                <a:solidFill>
                  <a:srgbClr val="333333"/>
                </a:solidFill>
                <a:latin typeface="Century Gothic"/>
              </a:rPr>
              <a:t>ou</a:t>
            </a:r>
            <a:r>
              <a:rPr lang="en-US" sz="1600" dirty="0">
                <a:solidFill>
                  <a:srgbClr val="333333"/>
                </a:solidFill>
                <a:latin typeface="Century Gothic"/>
              </a:rPr>
              <a:t> un mélange des deux ? </a:t>
            </a:r>
          </a:p>
          <a:p>
            <a:pPr marL="285750" lvl="2" indent="-285750">
              <a:lnSpc>
                <a:spcPct val="150000"/>
              </a:lnSpc>
              <a:buFont typeface="Arial" panose="020B0604020202020204" pitchFamily="34" charset="0"/>
              <a:buChar char="•"/>
            </a:pPr>
            <a:r>
              <a:rPr lang="en-US" sz="1600" dirty="0" err="1">
                <a:solidFill>
                  <a:srgbClr val="333333"/>
                </a:solidFill>
                <a:latin typeface="Century Gothic"/>
              </a:rPr>
              <a:t>Avez-vous</a:t>
            </a:r>
            <a:r>
              <a:rPr lang="en-US" sz="1600" dirty="0">
                <a:solidFill>
                  <a:srgbClr val="333333"/>
                </a:solidFill>
                <a:latin typeface="Century Gothic"/>
              </a:rPr>
              <a:t> </a:t>
            </a:r>
            <a:r>
              <a:rPr lang="en-US" sz="1600" dirty="0" err="1">
                <a:solidFill>
                  <a:srgbClr val="333333"/>
                </a:solidFill>
                <a:latin typeface="Century Gothic"/>
              </a:rPr>
              <a:t>atteint</a:t>
            </a:r>
            <a:r>
              <a:rPr lang="en-US" sz="1600" dirty="0">
                <a:solidFill>
                  <a:srgbClr val="333333"/>
                </a:solidFill>
                <a:latin typeface="Century Gothic"/>
              </a:rPr>
              <a:t> - </a:t>
            </a:r>
            <a:r>
              <a:rPr lang="en-US" sz="1600" dirty="0" err="1">
                <a:solidFill>
                  <a:srgbClr val="333333"/>
                </a:solidFill>
                <a:latin typeface="Century Gothic"/>
              </a:rPr>
              <a:t>ou</a:t>
            </a:r>
            <a:r>
              <a:rPr lang="en-US" sz="1600" dirty="0">
                <a:solidFill>
                  <a:srgbClr val="333333"/>
                </a:solidFill>
                <a:latin typeface="Century Gothic"/>
              </a:rPr>
              <a:t> </a:t>
            </a:r>
            <a:r>
              <a:rPr lang="en-US" sz="1600" dirty="0" err="1">
                <a:solidFill>
                  <a:srgbClr val="333333"/>
                </a:solidFill>
                <a:latin typeface="Century Gothic"/>
              </a:rPr>
              <a:t>dépassé</a:t>
            </a:r>
            <a:r>
              <a:rPr lang="en-US" sz="1600" dirty="0">
                <a:solidFill>
                  <a:srgbClr val="333333"/>
                </a:solidFill>
                <a:latin typeface="Century Gothic"/>
              </a:rPr>
              <a:t> - </a:t>
            </a:r>
            <a:r>
              <a:rPr lang="en-US" sz="1600" dirty="0" err="1">
                <a:solidFill>
                  <a:srgbClr val="333333"/>
                </a:solidFill>
                <a:latin typeface="Century Gothic"/>
              </a:rPr>
              <a:t>vos</a:t>
            </a:r>
            <a:r>
              <a:rPr lang="en-US" sz="1600" dirty="0">
                <a:solidFill>
                  <a:srgbClr val="333333"/>
                </a:solidFill>
                <a:latin typeface="Century Gothic"/>
              </a:rPr>
              <a:t> </a:t>
            </a:r>
            <a:r>
              <a:rPr lang="en-US" sz="1600" dirty="0" err="1">
                <a:solidFill>
                  <a:srgbClr val="333333"/>
                </a:solidFill>
                <a:latin typeface="Century Gothic"/>
              </a:rPr>
              <a:t>objectifs</a:t>
            </a:r>
            <a:r>
              <a:rPr lang="en-US" sz="1600" dirty="0">
                <a:solidFill>
                  <a:srgbClr val="333333"/>
                </a:solidFill>
                <a:latin typeface="Century Gothic"/>
              </a:rPr>
              <a:t> ? </a:t>
            </a:r>
          </a:p>
          <a:p>
            <a:pPr marL="285750" lvl="2" indent="-285750">
              <a:lnSpc>
                <a:spcPct val="150000"/>
              </a:lnSpc>
              <a:buFont typeface="Arial" panose="020B0604020202020204" pitchFamily="34" charset="0"/>
              <a:buChar char="•"/>
            </a:pPr>
            <a:r>
              <a:rPr lang="en-US" sz="1600" dirty="0">
                <a:solidFill>
                  <a:srgbClr val="333333"/>
                </a:solidFill>
                <a:latin typeface="Century Gothic"/>
              </a:rPr>
              <a:t>Comment </a:t>
            </a:r>
            <a:r>
              <a:rPr lang="en-US" sz="1600" dirty="0" err="1">
                <a:solidFill>
                  <a:srgbClr val="333333"/>
                </a:solidFill>
                <a:latin typeface="Century Gothic"/>
              </a:rPr>
              <a:t>allez-vous</a:t>
            </a:r>
            <a:r>
              <a:rPr lang="en-US" sz="1600" dirty="0">
                <a:solidFill>
                  <a:srgbClr val="333333"/>
                </a:solidFill>
                <a:latin typeface="Century Gothic"/>
              </a:rPr>
              <a:t> </a:t>
            </a:r>
            <a:r>
              <a:rPr lang="en-US" sz="1600" dirty="0" err="1">
                <a:solidFill>
                  <a:srgbClr val="333333"/>
                </a:solidFill>
                <a:latin typeface="Century Gothic"/>
              </a:rPr>
              <a:t>tirer</a:t>
            </a:r>
            <a:r>
              <a:rPr lang="en-US" sz="1600" dirty="0">
                <a:solidFill>
                  <a:srgbClr val="333333"/>
                </a:solidFill>
                <a:latin typeface="Century Gothic"/>
              </a:rPr>
              <a:t> parti de </a:t>
            </a:r>
            <a:r>
              <a:rPr lang="en-US" sz="1600" dirty="0" err="1">
                <a:solidFill>
                  <a:srgbClr val="333333"/>
                </a:solidFill>
                <a:latin typeface="Century Gothic"/>
              </a:rPr>
              <a:t>votre</a:t>
            </a:r>
            <a:r>
              <a:rPr lang="en-US" sz="1600" dirty="0">
                <a:solidFill>
                  <a:srgbClr val="333333"/>
                </a:solidFill>
                <a:latin typeface="Century Gothic"/>
              </a:rPr>
              <a:t> succès ? </a:t>
            </a:r>
          </a:p>
          <a:p>
            <a:pPr marL="285750" lvl="2" indent="-285750">
              <a:lnSpc>
                <a:spcPct val="150000"/>
              </a:lnSpc>
              <a:buFont typeface="Arial" panose="020B0604020202020204" pitchFamily="34" charset="0"/>
              <a:buChar char="•"/>
            </a:pPr>
            <a:r>
              <a:rPr lang="en-US" sz="1600" dirty="0" err="1">
                <a:solidFill>
                  <a:srgbClr val="333333"/>
                </a:solidFill>
                <a:latin typeface="Century Gothic"/>
              </a:rPr>
              <a:t>Combien</a:t>
            </a:r>
            <a:r>
              <a:rPr lang="en-US" sz="1600" dirty="0">
                <a:solidFill>
                  <a:srgbClr val="333333"/>
                </a:solidFill>
                <a:latin typeface="Century Gothic"/>
              </a:rPr>
              <a:t> de formations </a:t>
            </a:r>
            <a:r>
              <a:rPr lang="en-US" sz="1600" dirty="0" err="1">
                <a:solidFill>
                  <a:srgbClr val="333333"/>
                </a:solidFill>
                <a:latin typeface="Century Gothic"/>
              </a:rPr>
              <a:t>avez-vous</a:t>
            </a:r>
            <a:r>
              <a:rPr lang="en-US" sz="1600" dirty="0">
                <a:solidFill>
                  <a:srgbClr val="333333"/>
                </a:solidFill>
                <a:latin typeface="Century Gothic"/>
              </a:rPr>
              <a:t> </a:t>
            </a:r>
            <a:r>
              <a:rPr lang="en-US" sz="1600" dirty="0" err="1">
                <a:solidFill>
                  <a:srgbClr val="333333"/>
                </a:solidFill>
                <a:latin typeface="Century Gothic"/>
              </a:rPr>
              <a:t>organisées</a:t>
            </a:r>
            <a:r>
              <a:rPr lang="en-US" sz="1600" dirty="0">
                <a:solidFill>
                  <a:srgbClr val="333333"/>
                </a:solidFill>
                <a:latin typeface="Century Gothic"/>
              </a:rPr>
              <a:t> ? </a:t>
            </a:r>
          </a:p>
          <a:p>
            <a:pPr marL="285750" lvl="2" indent="-285750">
              <a:lnSpc>
                <a:spcPct val="150000"/>
              </a:lnSpc>
              <a:buFont typeface="Arial" panose="020B0604020202020204" pitchFamily="34" charset="0"/>
              <a:buChar char="•"/>
            </a:pPr>
            <a:r>
              <a:rPr lang="en-US" sz="1600" dirty="0" err="1">
                <a:solidFill>
                  <a:srgbClr val="333333"/>
                </a:solidFill>
                <a:latin typeface="Century Gothic"/>
              </a:rPr>
              <a:t>Combien</a:t>
            </a:r>
            <a:r>
              <a:rPr lang="en-US" sz="1600" dirty="0">
                <a:solidFill>
                  <a:srgbClr val="333333"/>
                </a:solidFill>
                <a:latin typeface="Century Gothic"/>
              </a:rPr>
              <a:t> de </a:t>
            </a:r>
            <a:r>
              <a:rPr lang="en-US" sz="1600" dirty="0" err="1">
                <a:solidFill>
                  <a:srgbClr val="333333"/>
                </a:solidFill>
                <a:latin typeface="Century Gothic"/>
              </a:rPr>
              <a:t>personnes</a:t>
            </a:r>
            <a:r>
              <a:rPr lang="en-US" sz="1600" dirty="0">
                <a:solidFill>
                  <a:srgbClr val="333333"/>
                </a:solidFill>
                <a:latin typeface="Century Gothic"/>
              </a:rPr>
              <a:t> </a:t>
            </a:r>
            <a:r>
              <a:rPr lang="en-US" sz="1600" dirty="0" err="1">
                <a:solidFill>
                  <a:srgbClr val="333333"/>
                </a:solidFill>
                <a:latin typeface="Century Gothic"/>
              </a:rPr>
              <a:t>ont</a:t>
            </a:r>
            <a:r>
              <a:rPr lang="en-US" sz="1600" dirty="0">
                <a:solidFill>
                  <a:srgbClr val="333333"/>
                </a:solidFill>
                <a:latin typeface="Century Gothic"/>
              </a:rPr>
              <a:t> </a:t>
            </a:r>
            <a:r>
              <a:rPr lang="en-US" sz="1600" dirty="0" err="1">
                <a:solidFill>
                  <a:srgbClr val="333333"/>
                </a:solidFill>
                <a:latin typeface="Century Gothic"/>
              </a:rPr>
              <a:t>été</a:t>
            </a:r>
            <a:r>
              <a:rPr lang="en-US" sz="1600" dirty="0">
                <a:solidFill>
                  <a:srgbClr val="333333"/>
                </a:solidFill>
                <a:latin typeface="Century Gothic"/>
              </a:rPr>
              <a:t> </a:t>
            </a:r>
            <a:r>
              <a:rPr lang="en-US" sz="1600" dirty="0" err="1">
                <a:solidFill>
                  <a:srgbClr val="333333"/>
                </a:solidFill>
                <a:latin typeface="Century Gothic"/>
              </a:rPr>
              <a:t>formées</a:t>
            </a:r>
            <a:r>
              <a:rPr lang="en-US" sz="1600" dirty="0">
                <a:solidFill>
                  <a:srgbClr val="333333"/>
                </a:solidFill>
                <a:latin typeface="Century Gothic"/>
              </a:rPr>
              <a:t> ? </a:t>
            </a:r>
          </a:p>
          <a:p>
            <a:pPr marL="285750" lvl="2" indent="-285750">
              <a:lnSpc>
                <a:spcPct val="150000"/>
              </a:lnSpc>
              <a:buFont typeface="Arial" panose="020B0604020202020204" pitchFamily="34" charset="0"/>
              <a:buChar char="•"/>
            </a:pPr>
            <a:r>
              <a:rPr lang="en-US" sz="1600" dirty="0" err="1">
                <a:solidFill>
                  <a:srgbClr val="333333"/>
                </a:solidFill>
                <a:latin typeface="Century Gothic"/>
              </a:rPr>
              <a:t>Pouvez-vous</a:t>
            </a:r>
            <a:r>
              <a:rPr lang="en-US" sz="1600" dirty="0">
                <a:solidFill>
                  <a:srgbClr val="333333"/>
                </a:solidFill>
                <a:latin typeface="Century Gothic"/>
              </a:rPr>
              <a:t> comparer </a:t>
            </a:r>
            <a:r>
              <a:rPr lang="en-US" sz="1600" dirty="0" err="1">
                <a:solidFill>
                  <a:srgbClr val="333333"/>
                </a:solidFill>
                <a:latin typeface="Century Gothic"/>
              </a:rPr>
              <a:t>vos</a:t>
            </a:r>
            <a:r>
              <a:rPr lang="en-US" sz="1600" dirty="0">
                <a:solidFill>
                  <a:srgbClr val="333333"/>
                </a:solidFill>
                <a:latin typeface="Century Gothic"/>
              </a:rPr>
              <a:t> efforts </a:t>
            </a:r>
            <a:r>
              <a:rPr lang="en-US" sz="1600" dirty="0" err="1">
                <a:solidFill>
                  <a:srgbClr val="333333"/>
                </a:solidFill>
                <a:latin typeface="Century Gothic"/>
              </a:rPr>
              <a:t>à</a:t>
            </a:r>
            <a:r>
              <a:rPr lang="en-US" sz="1600" dirty="0">
                <a:solidFill>
                  <a:srgbClr val="333333"/>
                </a:solidFill>
                <a:latin typeface="Century Gothic"/>
              </a:rPr>
              <a:t> </a:t>
            </a:r>
            <a:r>
              <a:rPr lang="en-US" sz="1600" dirty="0" err="1">
                <a:solidFill>
                  <a:srgbClr val="333333"/>
                </a:solidFill>
                <a:latin typeface="Century Gothic"/>
              </a:rPr>
              <a:t>ceux</a:t>
            </a:r>
            <a:r>
              <a:rPr lang="en-US" sz="1600" dirty="0">
                <a:solidFill>
                  <a:srgbClr val="333333"/>
                </a:solidFill>
                <a:latin typeface="Century Gothic"/>
              </a:rPr>
              <a:t> de </a:t>
            </a:r>
            <a:r>
              <a:rPr lang="en-US" sz="1600" dirty="0" err="1">
                <a:solidFill>
                  <a:srgbClr val="333333"/>
                </a:solidFill>
                <a:latin typeface="Century Gothic"/>
              </a:rPr>
              <a:t>l'année</a:t>
            </a:r>
            <a:r>
              <a:rPr lang="en-US" sz="1600" dirty="0">
                <a:solidFill>
                  <a:srgbClr val="333333"/>
                </a:solidFill>
                <a:latin typeface="Century Gothic"/>
              </a:rPr>
              <a:t> </a:t>
            </a:r>
            <a:r>
              <a:rPr lang="en-US" sz="1600" dirty="0" err="1">
                <a:solidFill>
                  <a:srgbClr val="333333"/>
                </a:solidFill>
                <a:latin typeface="Century Gothic"/>
              </a:rPr>
              <a:t>précédente</a:t>
            </a:r>
            <a:r>
              <a:rPr lang="en-US" sz="1600" dirty="0">
                <a:solidFill>
                  <a:srgbClr val="333333"/>
                </a:solidFill>
                <a:latin typeface="Century Gothic"/>
              </a:rPr>
              <a:t> ?</a:t>
            </a:r>
            <a:endParaRPr lang="en-US" sz="1600" dirty="0">
              <a:latin typeface="Century Gothic"/>
            </a:endParaRPr>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IMPACT ET RÉSULTATS </a:t>
            </a:r>
          </a:p>
        </p:txBody>
      </p:sp>
      <p:sp>
        <p:nvSpPr>
          <p:cNvPr id="2" name="Google Shape;205;p11">
            <a:extLst>
              <a:ext uri="{FF2B5EF4-FFF2-40B4-BE49-F238E27FC236}">
                <a16:creationId xmlns:a16="http://schemas.microsoft.com/office/drawing/2014/main" id="{E7023988-4879-271F-6C74-994DF2733347}"/>
              </a:ext>
            </a:extLst>
          </p:cNvPr>
          <p:cNvSpPr txBox="1"/>
          <p:nvPr/>
        </p:nvSpPr>
        <p:spPr>
          <a:xfrm>
            <a:off x="447798" y="5175446"/>
            <a:ext cx="11353800" cy="1216713"/>
          </a:xfrm>
          <a:prstGeom prst="rect">
            <a:avLst/>
          </a:prstGeom>
          <a:noFill/>
          <a:ln>
            <a:noFill/>
          </a:ln>
        </p:spPr>
        <p:txBody>
          <a:bodyPr spcFirstLastPara="1" wrap="square" lIns="91425" tIns="91425" rIns="91425" bIns="91425" anchor="t" anchorCtr="0">
            <a:spAutoFit/>
          </a:bodyPr>
          <a:lstStyle/>
          <a:p>
            <a:pPr>
              <a:lnSpc>
                <a:spcPct val="90000"/>
              </a:lnSpc>
              <a:spcBef>
                <a:spcPts val="1000"/>
              </a:spcBef>
            </a:pPr>
            <a:r>
              <a:rPr lang="en-US" sz="1200" b="1" i="1" dirty="0">
                <a:solidFill>
                  <a:schemeClr val="tx1"/>
                </a:solidFill>
                <a:latin typeface="Century Gothic"/>
                <a:ea typeface="Century Gothic"/>
                <a:cs typeface="Century Gothic"/>
                <a:sym typeface="Century Gothic"/>
              </a:rPr>
              <a:t>Important </a:t>
            </a:r>
            <a:r>
              <a:rPr lang="en-US" sz="1200" b="1" i="1" dirty="0" err="1">
                <a:solidFill>
                  <a:schemeClr val="tx1"/>
                </a:solidFill>
                <a:latin typeface="Century Gothic"/>
                <a:ea typeface="Century Gothic"/>
                <a:cs typeface="Century Gothic"/>
                <a:sym typeface="Century Gothic"/>
              </a:rPr>
              <a:t>à</a:t>
            </a:r>
            <a:r>
              <a:rPr lang="en-US" sz="1200" b="1" i="1" dirty="0">
                <a:solidFill>
                  <a:schemeClr val="tx1"/>
                </a:solidFill>
                <a:latin typeface="Century Gothic"/>
                <a:ea typeface="Century Gothic"/>
                <a:cs typeface="Century Gothic"/>
                <a:sym typeface="Century Gothic"/>
              </a:rPr>
              <a:t> noter :</a:t>
            </a:r>
          </a:p>
          <a:p>
            <a:pPr>
              <a:lnSpc>
                <a:spcPct val="90000"/>
              </a:lnSpc>
              <a:spcBef>
                <a:spcPts val="1000"/>
              </a:spcBef>
            </a:pPr>
            <a:r>
              <a:rPr lang="en-US" sz="1100" i="1" dirty="0">
                <a:solidFill>
                  <a:schemeClr val="tx1"/>
                </a:solidFill>
                <a:latin typeface="Century Gothic"/>
              </a:rPr>
              <a:t>Les </a:t>
            </a:r>
            <a:r>
              <a:rPr lang="en-US" sz="1100" i="1" dirty="0" err="1">
                <a:solidFill>
                  <a:schemeClr val="tx1"/>
                </a:solidFill>
                <a:latin typeface="Century Gothic"/>
              </a:rPr>
              <a:t>candidats</a:t>
            </a:r>
            <a:r>
              <a:rPr lang="en-US" sz="1100" i="1" dirty="0">
                <a:solidFill>
                  <a:schemeClr val="tx1"/>
                </a:solidFill>
                <a:latin typeface="Century Gothic"/>
              </a:rPr>
              <a:t> </a:t>
            </a:r>
            <a:r>
              <a:rPr lang="en-US" sz="1100" i="1" dirty="0" err="1">
                <a:solidFill>
                  <a:schemeClr val="tx1"/>
                </a:solidFill>
                <a:latin typeface="Century Gothic"/>
              </a:rPr>
              <a:t>seront</a:t>
            </a:r>
            <a:r>
              <a:rPr lang="en-US" sz="1100" i="1" dirty="0">
                <a:solidFill>
                  <a:schemeClr val="tx1"/>
                </a:solidFill>
                <a:latin typeface="Century Gothic"/>
              </a:rPr>
              <a:t> </a:t>
            </a:r>
            <a:r>
              <a:rPr lang="en-US" sz="1100" i="1" dirty="0" err="1">
                <a:solidFill>
                  <a:schemeClr val="tx1"/>
                </a:solidFill>
                <a:latin typeface="Century Gothic"/>
              </a:rPr>
              <a:t>évalués</a:t>
            </a:r>
            <a:r>
              <a:rPr lang="en-US" sz="1100" i="1" dirty="0">
                <a:solidFill>
                  <a:schemeClr val="tx1"/>
                </a:solidFill>
                <a:latin typeface="Century Gothic"/>
              </a:rPr>
              <a:t> </a:t>
            </a:r>
            <a:r>
              <a:rPr lang="en-US" sz="1100" i="1" dirty="0" err="1">
                <a:solidFill>
                  <a:schemeClr val="tx1"/>
                </a:solidFill>
                <a:latin typeface="Century Gothic"/>
              </a:rPr>
              <a:t>uniquement</a:t>
            </a:r>
            <a:r>
              <a:rPr lang="en-US" sz="1100" i="1" dirty="0">
                <a:solidFill>
                  <a:schemeClr val="tx1"/>
                </a:solidFill>
                <a:latin typeface="Century Gothic"/>
              </a:rPr>
              <a:t> </a:t>
            </a:r>
            <a:r>
              <a:rPr lang="en-US" sz="1100" i="1" dirty="0" err="1">
                <a:solidFill>
                  <a:schemeClr val="tx1"/>
                </a:solidFill>
                <a:latin typeface="Century Gothic"/>
              </a:rPr>
              <a:t>en</a:t>
            </a:r>
            <a:r>
              <a:rPr lang="en-US" sz="1100" i="1" dirty="0">
                <a:solidFill>
                  <a:schemeClr val="tx1"/>
                </a:solidFill>
                <a:latin typeface="Century Gothic"/>
              </a:rPr>
              <a:t> </a:t>
            </a:r>
            <a:r>
              <a:rPr lang="en-US" sz="1100" i="1" dirty="0" err="1">
                <a:solidFill>
                  <a:schemeClr val="tx1"/>
                </a:solidFill>
                <a:latin typeface="Century Gothic"/>
              </a:rPr>
              <a:t>fonction</a:t>
            </a:r>
            <a:r>
              <a:rPr lang="en-US" sz="1100" i="1" dirty="0">
                <a:solidFill>
                  <a:schemeClr val="tx1"/>
                </a:solidFill>
                <a:latin typeface="Century Gothic"/>
              </a:rPr>
              <a:t> des </a:t>
            </a:r>
            <a:r>
              <a:rPr lang="en-US" sz="1100" i="1" dirty="0" err="1">
                <a:solidFill>
                  <a:schemeClr val="tx1"/>
                </a:solidFill>
                <a:latin typeface="Century Gothic"/>
              </a:rPr>
              <a:t>critères</a:t>
            </a:r>
            <a:r>
              <a:rPr lang="en-US" sz="1100" i="1" dirty="0">
                <a:solidFill>
                  <a:schemeClr val="tx1"/>
                </a:solidFill>
                <a:latin typeface="Century Gothic"/>
              </a:rPr>
              <a:t> </a:t>
            </a:r>
            <a:r>
              <a:rPr lang="en-US" sz="1100" i="1" dirty="0" err="1">
                <a:solidFill>
                  <a:schemeClr val="tx1"/>
                </a:solidFill>
                <a:latin typeface="Century Gothic"/>
              </a:rPr>
              <a:t>énumérés</a:t>
            </a:r>
            <a:r>
              <a:rPr lang="en-US" sz="1100" i="1" dirty="0">
                <a:solidFill>
                  <a:schemeClr val="tx1"/>
                </a:solidFill>
                <a:latin typeface="Century Gothic"/>
              </a:rPr>
              <a:t> pour </a:t>
            </a:r>
            <a:r>
              <a:rPr lang="en-US" sz="1100" i="1" dirty="0" err="1">
                <a:solidFill>
                  <a:schemeClr val="tx1"/>
                </a:solidFill>
                <a:latin typeface="Century Gothic"/>
              </a:rPr>
              <a:t>chaque</a:t>
            </a:r>
            <a:r>
              <a:rPr lang="en-US" sz="1100" i="1" dirty="0">
                <a:solidFill>
                  <a:schemeClr val="tx1"/>
                </a:solidFill>
                <a:latin typeface="Century Gothic"/>
              </a:rPr>
              <a:t> prix </a:t>
            </a:r>
            <a:r>
              <a:rPr lang="en-US" sz="1100" i="1" dirty="0" err="1">
                <a:solidFill>
                  <a:schemeClr val="tx1"/>
                </a:solidFill>
                <a:latin typeface="Century Gothic"/>
              </a:rPr>
              <a:t>d'innovation</a:t>
            </a:r>
            <a:r>
              <a:rPr lang="en-US" sz="1100" i="1" dirty="0">
                <a:solidFill>
                  <a:schemeClr val="tx1"/>
                </a:solidFill>
                <a:latin typeface="Century Gothic"/>
              </a:rPr>
              <a:t> de Transitions. </a:t>
            </a:r>
            <a:r>
              <a:rPr lang="en-US" sz="1100" i="1" dirty="0" err="1">
                <a:solidFill>
                  <a:schemeClr val="tx1"/>
                </a:solidFill>
                <a:latin typeface="Century Gothic"/>
              </a:rPr>
              <a:t>Lors</a:t>
            </a:r>
            <a:r>
              <a:rPr lang="en-US" sz="1100" i="1" dirty="0">
                <a:solidFill>
                  <a:schemeClr val="tx1"/>
                </a:solidFill>
                <a:latin typeface="Century Gothic"/>
              </a:rPr>
              <a:t> de </a:t>
            </a:r>
            <a:r>
              <a:rPr lang="en-US" sz="1100" i="1" dirty="0" err="1">
                <a:solidFill>
                  <a:schemeClr val="tx1"/>
                </a:solidFill>
                <a:latin typeface="Century Gothic"/>
              </a:rPr>
              <a:t>l'évaluation</a:t>
            </a:r>
            <a:r>
              <a:rPr lang="en-US" sz="1100" i="1" dirty="0">
                <a:solidFill>
                  <a:schemeClr val="tx1"/>
                </a:solidFill>
                <a:latin typeface="Century Gothic"/>
              </a:rPr>
              <a:t> des </a:t>
            </a:r>
            <a:r>
              <a:rPr lang="en-US" sz="1100" i="1" dirty="0" err="1">
                <a:solidFill>
                  <a:schemeClr val="tx1"/>
                </a:solidFill>
                <a:latin typeface="Century Gothic"/>
              </a:rPr>
              <a:t>candidats</a:t>
            </a:r>
            <a:r>
              <a:rPr lang="en-US" sz="1100" i="1" dirty="0">
                <a:solidFill>
                  <a:schemeClr val="tx1"/>
                </a:solidFill>
                <a:latin typeface="Century Gothic"/>
              </a:rPr>
              <a:t>, Transitions ne </a:t>
            </a:r>
            <a:r>
              <a:rPr lang="en-US" sz="1100" i="1" dirty="0" err="1">
                <a:solidFill>
                  <a:schemeClr val="tx1"/>
                </a:solidFill>
                <a:latin typeface="Century Gothic"/>
              </a:rPr>
              <a:t>tiendra</a:t>
            </a:r>
            <a:r>
              <a:rPr lang="en-US" sz="1100" i="1" dirty="0">
                <a:solidFill>
                  <a:schemeClr val="tx1"/>
                </a:solidFill>
                <a:latin typeface="Century Gothic"/>
              </a:rPr>
              <a:t> pas </a:t>
            </a:r>
            <a:r>
              <a:rPr lang="en-US" sz="1100" i="1" dirty="0" err="1">
                <a:solidFill>
                  <a:schemeClr val="tx1"/>
                </a:solidFill>
                <a:latin typeface="Century Gothic"/>
              </a:rPr>
              <a:t>compte</a:t>
            </a:r>
            <a:r>
              <a:rPr lang="en-US" sz="1100" i="1" dirty="0">
                <a:solidFill>
                  <a:schemeClr val="tx1"/>
                </a:solidFill>
                <a:latin typeface="Century Gothic"/>
              </a:rPr>
              <a:t> du volume </a:t>
            </a:r>
            <a:r>
              <a:rPr lang="en-US" sz="1100" i="1" dirty="0" err="1">
                <a:solidFill>
                  <a:schemeClr val="tx1"/>
                </a:solidFill>
                <a:latin typeface="Century Gothic"/>
              </a:rPr>
              <a:t>ou</a:t>
            </a:r>
            <a:r>
              <a:rPr lang="en-US" sz="1100" i="1" dirty="0">
                <a:solidFill>
                  <a:schemeClr val="tx1"/>
                </a:solidFill>
                <a:latin typeface="Century Gothic"/>
              </a:rPr>
              <a:t> de la </a:t>
            </a:r>
            <a:r>
              <a:rPr lang="en-US" sz="1100" i="1" dirty="0" err="1">
                <a:solidFill>
                  <a:schemeClr val="tx1"/>
                </a:solidFill>
                <a:latin typeface="Century Gothic"/>
              </a:rPr>
              <a:t>valeur</a:t>
            </a:r>
            <a:r>
              <a:rPr lang="en-US" sz="1100" i="1" dirty="0">
                <a:solidFill>
                  <a:schemeClr val="tx1"/>
                </a:solidFill>
                <a:latin typeface="Century Gothic"/>
              </a:rPr>
              <a:t> des affaires </a:t>
            </a:r>
            <a:r>
              <a:rPr lang="en-US" sz="1100" i="1" dirty="0" err="1">
                <a:solidFill>
                  <a:schemeClr val="tx1"/>
                </a:solidFill>
                <a:latin typeface="Century Gothic"/>
              </a:rPr>
              <a:t>passées</a:t>
            </a:r>
            <a:r>
              <a:rPr lang="en-US" sz="1100" i="1" dirty="0">
                <a:solidFill>
                  <a:schemeClr val="tx1"/>
                </a:solidFill>
                <a:latin typeface="Century Gothic"/>
              </a:rPr>
              <a:t>, </a:t>
            </a:r>
            <a:r>
              <a:rPr lang="en-US" sz="1100" i="1" dirty="0" err="1">
                <a:solidFill>
                  <a:schemeClr val="tx1"/>
                </a:solidFill>
                <a:latin typeface="Century Gothic"/>
              </a:rPr>
              <a:t>actuelles</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a:t>
            </a:r>
            <a:r>
              <a:rPr lang="en-US" sz="1100" i="1" dirty="0" err="1">
                <a:solidFill>
                  <a:schemeClr val="tx1"/>
                </a:solidFill>
                <a:latin typeface="Century Gothic"/>
              </a:rPr>
              <a:t>prévues</a:t>
            </a:r>
            <a:r>
              <a:rPr lang="en-US" sz="1100" i="1" dirty="0">
                <a:solidFill>
                  <a:schemeClr val="tx1"/>
                </a:solidFill>
                <a:latin typeface="Century Gothic"/>
              </a:rPr>
              <a:t> </a:t>
            </a:r>
            <a:r>
              <a:rPr lang="en-US" sz="1100" i="1" dirty="0" err="1">
                <a:solidFill>
                  <a:schemeClr val="tx1"/>
                </a:solidFill>
                <a:latin typeface="Century Gothic"/>
              </a:rPr>
              <a:t>générées</a:t>
            </a:r>
            <a:r>
              <a:rPr lang="en-US" sz="1100" i="1" dirty="0">
                <a:solidFill>
                  <a:schemeClr val="tx1"/>
                </a:solidFill>
                <a:latin typeface="Century Gothic"/>
              </a:rPr>
              <a:t> par le </a:t>
            </a:r>
            <a:r>
              <a:rPr lang="en-US" sz="1100" i="1" dirty="0" err="1">
                <a:solidFill>
                  <a:schemeClr val="tx1"/>
                </a:solidFill>
                <a:latin typeface="Century Gothic"/>
              </a:rPr>
              <a:t>candidat</a:t>
            </a:r>
            <a:r>
              <a:rPr lang="en-US" sz="1100" i="1" dirty="0">
                <a:solidFill>
                  <a:schemeClr val="tx1"/>
                </a:solidFill>
                <a:latin typeface="Century Gothic"/>
              </a:rPr>
              <a:t> pour Transitions </a:t>
            </a:r>
            <a:r>
              <a:rPr lang="en-US" sz="1100" i="1" dirty="0" err="1">
                <a:solidFill>
                  <a:schemeClr val="tx1"/>
                </a:solidFill>
                <a:latin typeface="Century Gothic"/>
              </a:rPr>
              <a:t>ou</a:t>
            </a:r>
            <a:r>
              <a:rPr lang="en-US" sz="1100" i="1" dirty="0">
                <a:solidFill>
                  <a:schemeClr val="tx1"/>
                </a:solidFill>
                <a:latin typeface="Century Gothic"/>
              </a:rPr>
              <a:t> </a:t>
            </a:r>
            <a:r>
              <a:rPr lang="en-US" sz="1100" i="1" dirty="0" err="1">
                <a:solidFill>
                  <a:schemeClr val="tx1"/>
                </a:solidFill>
                <a:latin typeface="Century Gothic"/>
              </a:rPr>
              <a:t>l'une</a:t>
            </a:r>
            <a:r>
              <a:rPr lang="en-US" sz="1100" i="1" dirty="0">
                <a:solidFill>
                  <a:schemeClr val="tx1"/>
                </a:solidFill>
                <a:latin typeface="Century Gothic"/>
              </a:rPr>
              <a:t> de </a:t>
            </a:r>
            <a:r>
              <a:rPr lang="en-US" sz="1100" i="1" dirty="0" err="1">
                <a:solidFill>
                  <a:schemeClr val="tx1"/>
                </a:solidFill>
                <a:latin typeface="Century Gothic"/>
              </a:rPr>
              <a:t>ses</a:t>
            </a:r>
            <a:r>
              <a:rPr lang="en-US" sz="1100" i="1" dirty="0">
                <a:solidFill>
                  <a:schemeClr val="tx1"/>
                </a:solidFill>
                <a:latin typeface="Century Gothic"/>
              </a:rPr>
              <a:t> </a:t>
            </a:r>
            <a:r>
              <a:rPr lang="en-US" sz="1100" i="1" dirty="0" err="1">
                <a:solidFill>
                  <a:schemeClr val="tx1"/>
                </a:solidFill>
                <a:latin typeface="Century Gothic"/>
              </a:rPr>
              <a:t>sociétés</a:t>
            </a:r>
            <a:r>
              <a:rPr lang="en-US" sz="1100" i="1" dirty="0">
                <a:solidFill>
                  <a:schemeClr val="tx1"/>
                </a:solidFill>
                <a:latin typeface="Century Gothic"/>
              </a:rPr>
              <a:t> </a:t>
            </a:r>
            <a:r>
              <a:rPr lang="en-US" sz="1100" i="1" dirty="0" err="1">
                <a:solidFill>
                  <a:schemeClr val="tx1"/>
                </a:solidFill>
                <a:latin typeface="Century Gothic"/>
              </a:rPr>
              <a:t>affiliées</a:t>
            </a:r>
            <a:r>
              <a:rPr lang="en-US" sz="1100" i="1" dirty="0">
                <a:solidFill>
                  <a:schemeClr val="tx1"/>
                </a:solidFill>
                <a:latin typeface="Century Gothic"/>
              </a:rPr>
              <a:t>. De </a:t>
            </a:r>
            <a:r>
              <a:rPr lang="en-US" sz="1100" i="1" dirty="0" err="1">
                <a:solidFill>
                  <a:schemeClr val="tx1"/>
                </a:solidFill>
                <a:latin typeface="Century Gothic"/>
              </a:rPr>
              <a:t>même</a:t>
            </a:r>
            <a:r>
              <a:rPr lang="en-US" sz="1100" i="1" dirty="0">
                <a:solidFill>
                  <a:schemeClr val="tx1"/>
                </a:solidFill>
                <a:latin typeface="Century Gothic"/>
              </a:rPr>
              <a:t>, la </a:t>
            </a:r>
            <a:r>
              <a:rPr lang="en-US" sz="1100" i="1" dirty="0" err="1">
                <a:solidFill>
                  <a:schemeClr val="tx1"/>
                </a:solidFill>
                <a:latin typeface="Century Gothic"/>
              </a:rPr>
              <a:t>sélection</a:t>
            </a:r>
            <a:r>
              <a:rPr lang="en-US" sz="1100" i="1" dirty="0">
                <a:solidFill>
                  <a:schemeClr val="tx1"/>
                </a:solidFill>
                <a:latin typeface="Century Gothic"/>
              </a:rPr>
              <a:t> d'un </a:t>
            </a:r>
            <a:r>
              <a:rPr lang="en-US" sz="1100" i="1" dirty="0" err="1">
                <a:solidFill>
                  <a:schemeClr val="tx1"/>
                </a:solidFill>
                <a:latin typeface="Century Gothic"/>
              </a:rPr>
              <a:t>finaliste</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d'un </a:t>
            </a:r>
            <a:r>
              <a:rPr lang="en-US" sz="1100" i="1" dirty="0" err="1">
                <a:solidFill>
                  <a:schemeClr val="tx1"/>
                </a:solidFill>
                <a:latin typeface="Century Gothic"/>
              </a:rPr>
              <a:t>gagnant</a:t>
            </a:r>
            <a:r>
              <a:rPr lang="en-US" sz="1100" i="1" dirty="0">
                <a:solidFill>
                  <a:schemeClr val="tx1"/>
                </a:solidFill>
                <a:latin typeface="Century Gothic"/>
              </a:rPr>
              <a:t> du prix de </a:t>
            </a:r>
            <a:r>
              <a:rPr lang="en-US" sz="1100" i="1" dirty="0" err="1">
                <a:solidFill>
                  <a:schemeClr val="tx1"/>
                </a:solidFill>
                <a:latin typeface="Century Gothic"/>
              </a:rPr>
              <a:t>l'innovation</a:t>
            </a:r>
            <a:r>
              <a:rPr lang="en-US" sz="1100" i="1" dirty="0">
                <a:solidFill>
                  <a:schemeClr val="tx1"/>
                </a:solidFill>
                <a:latin typeface="Century Gothic"/>
              </a:rPr>
              <a:t> de Transitions </a:t>
            </a:r>
            <a:r>
              <a:rPr lang="en-US" sz="1100" i="1" dirty="0" err="1">
                <a:solidFill>
                  <a:schemeClr val="tx1"/>
                </a:solidFill>
                <a:latin typeface="Century Gothic"/>
              </a:rPr>
              <a:t>n'impose</a:t>
            </a:r>
            <a:r>
              <a:rPr lang="en-US" sz="1100" i="1" dirty="0">
                <a:solidFill>
                  <a:schemeClr val="tx1"/>
                </a:solidFill>
                <a:latin typeface="Century Gothic"/>
              </a:rPr>
              <a:t> </a:t>
            </a:r>
            <a:r>
              <a:rPr lang="en-US" sz="1100" i="1" dirty="0" err="1">
                <a:solidFill>
                  <a:schemeClr val="tx1"/>
                </a:solidFill>
                <a:latin typeface="Century Gothic"/>
              </a:rPr>
              <a:t>aucune</a:t>
            </a:r>
            <a:r>
              <a:rPr lang="en-US" sz="1100" i="1" dirty="0">
                <a:solidFill>
                  <a:schemeClr val="tx1"/>
                </a:solidFill>
                <a:latin typeface="Century Gothic"/>
              </a:rPr>
              <a:t> obligation </a:t>
            </a:r>
            <a:r>
              <a:rPr lang="en-US" sz="1100" i="1" dirty="0" err="1">
                <a:solidFill>
                  <a:schemeClr val="tx1"/>
                </a:solidFill>
                <a:latin typeface="Century Gothic"/>
              </a:rPr>
              <a:t>d'acheter</a:t>
            </a:r>
            <a:r>
              <a:rPr lang="en-US" sz="1100" i="1" dirty="0">
                <a:solidFill>
                  <a:schemeClr val="tx1"/>
                </a:solidFill>
                <a:latin typeface="Century Gothic"/>
              </a:rPr>
              <a:t>, de commander, </a:t>
            </a:r>
            <a:r>
              <a:rPr lang="en-US" sz="1100" i="1" dirty="0" err="1">
                <a:solidFill>
                  <a:schemeClr val="tx1"/>
                </a:solidFill>
                <a:latin typeface="Century Gothic"/>
              </a:rPr>
              <a:t>d'organiser</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de </a:t>
            </a:r>
            <a:r>
              <a:rPr lang="en-US" sz="1100" i="1" dirty="0" err="1">
                <a:solidFill>
                  <a:schemeClr val="tx1"/>
                </a:solidFill>
                <a:latin typeface="Century Gothic"/>
              </a:rPr>
              <a:t>recommander</a:t>
            </a:r>
            <a:r>
              <a:rPr lang="en-US" sz="1100" i="1" dirty="0">
                <a:solidFill>
                  <a:schemeClr val="tx1"/>
                </a:solidFill>
                <a:latin typeface="Century Gothic"/>
              </a:rPr>
              <a:t> des </a:t>
            </a:r>
            <a:r>
              <a:rPr lang="en-US" sz="1100" i="1" dirty="0" err="1">
                <a:solidFill>
                  <a:schemeClr val="tx1"/>
                </a:solidFill>
                <a:latin typeface="Century Gothic"/>
              </a:rPr>
              <a:t>produits</a:t>
            </a:r>
            <a:r>
              <a:rPr lang="en-US" sz="1100" i="1" dirty="0">
                <a:solidFill>
                  <a:schemeClr val="tx1"/>
                </a:solidFill>
                <a:latin typeface="Century Gothic"/>
              </a:rPr>
              <a:t> </a:t>
            </a:r>
            <a:r>
              <a:rPr lang="en-US" sz="1100" i="1" dirty="0" err="1">
                <a:solidFill>
                  <a:schemeClr val="tx1"/>
                </a:solidFill>
                <a:latin typeface="Century Gothic"/>
              </a:rPr>
              <a:t>ou</a:t>
            </a:r>
            <a:r>
              <a:rPr lang="en-US" sz="1100" i="1" dirty="0">
                <a:solidFill>
                  <a:schemeClr val="tx1"/>
                </a:solidFill>
                <a:latin typeface="Century Gothic"/>
              </a:rPr>
              <a:t> services de Transitions </a:t>
            </a:r>
            <a:r>
              <a:rPr lang="en-US" sz="1100" i="1" dirty="0" err="1">
                <a:solidFill>
                  <a:schemeClr val="tx1"/>
                </a:solidFill>
                <a:latin typeface="Century Gothic"/>
              </a:rPr>
              <a:t>ou</a:t>
            </a:r>
            <a:r>
              <a:rPr lang="en-US" sz="1100" i="1" dirty="0">
                <a:solidFill>
                  <a:schemeClr val="tx1"/>
                </a:solidFill>
                <a:latin typeface="Century Gothic"/>
              </a:rPr>
              <a:t> de </a:t>
            </a:r>
            <a:r>
              <a:rPr lang="en-US" sz="1100" i="1" dirty="0" err="1">
                <a:solidFill>
                  <a:schemeClr val="tx1"/>
                </a:solidFill>
                <a:latin typeface="Century Gothic"/>
              </a:rPr>
              <a:t>l'une</a:t>
            </a:r>
            <a:r>
              <a:rPr lang="en-US" sz="1100" i="1" dirty="0">
                <a:solidFill>
                  <a:schemeClr val="tx1"/>
                </a:solidFill>
                <a:latin typeface="Century Gothic"/>
              </a:rPr>
              <a:t> de </a:t>
            </a:r>
            <a:r>
              <a:rPr lang="en-US" sz="1100" i="1" dirty="0" err="1">
                <a:solidFill>
                  <a:schemeClr val="tx1"/>
                </a:solidFill>
                <a:latin typeface="Century Gothic"/>
              </a:rPr>
              <a:t>ses</a:t>
            </a:r>
            <a:r>
              <a:rPr lang="en-US" sz="1100" i="1" dirty="0">
                <a:solidFill>
                  <a:schemeClr val="tx1"/>
                </a:solidFill>
                <a:latin typeface="Century Gothic"/>
              </a:rPr>
              <a:t> </a:t>
            </a:r>
            <a:r>
              <a:rPr lang="en-US" sz="1100" i="1" dirty="0" err="1">
                <a:solidFill>
                  <a:schemeClr val="tx1"/>
                </a:solidFill>
                <a:latin typeface="Century Gothic"/>
              </a:rPr>
              <a:t>sociétés</a:t>
            </a:r>
            <a:r>
              <a:rPr lang="en-US" sz="1100" i="1" dirty="0">
                <a:solidFill>
                  <a:schemeClr val="tx1"/>
                </a:solidFill>
                <a:latin typeface="Century Gothic"/>
              </a:rPr>
              <a:t> </a:t>
            </a:r>
            <a:r>
              <a:rPr lang="en-US" sz="1100" i="1" dirty="0" err="1">
                <a:solidFill>
                  <a:schemeClr val="tx1"/>
                </a:solidFill>
                <a:latin typeface="Century Gothic"/>
              </a:rPr>
              <a:t>affiliées</a:t>
            </a:r>
            <a:r>
              <a:rPr lang="en-US" sz="1100" i="1" dirty="0">
                <a:solidFill>
                  <a:schemeClr val="tx1"/>
                </a:solidFill>
                <a:latin typeface="Century Gothic"/>
              </a:rPr>
              <a:t>..​</a:t>
            </a:r>
            <a:endParaRPr sz="1100" i="1" dirty="0">
              <a:solidFill>
                <a:schemeClr val="tx1"/>
              </a:solidFill>
              <a:latin typeface="Century Gothic"/>
            </a:endParaRPr>
          </a:p>
        </p:txBody>
      </p:sp>
    </p:spTree>
    <p:extLst>
      <p:ext uri="{BB962C8B-B14F-4D97-AF65-F5344CB8AC3E}">
        <p14:creationId xmlns:p14="http://schemas.microsoft.com/office/powerpoint/2010/main" val="1629823209"/>
      </p:ext>
    </p:extLst>
  </p:cSld>
  <p:clrMapOvr>
    <a:masterClrMapping/>
  </p:clrMapOvr>
</p:sld>
</file>

<file path=ppt/theme/theme1.xml><?xml version="1.0" encoding="utf-8"?>
<a:theme xmlns:a="http://schemas.openxmlformats.org/drawingml/2006/main" name="Office team white background">
  <a:themeElements>
    <a:clrScheme name="Transitions colours">
      <a:dk1>
        <a:srgbClr val="000000"/>
      </a:dk1>
      <a:lt1>
        <a:srgbClr val="FFFFFF"/>
      </a:lt1>
      <a:dk2>
        <a:srgbClr val="000000"/>
      </a:dk2>
      <a:lt2>
        <a:srgbClr val="FFFFFF"/>
      </a:lt2>
      <a:accent1>
        <a:srgbClr val="344F17"/>
      </a:accent1>
      <a:accent2>
        <a:srgbClr val="7F4006"/>
      </a:accent2>
      <a:accent3>
        <a:srgbClr val="41200B"/>
      </a:accent3>
      <a:accent4>
        <a:srgbClr val="03347C"/>
      </a:accent4>
      <a:accent5>
        <a:srgbClr val="13471F"/>
      </a:accent5>
      <a:accent6>
        <a:srgbClr val="47246D"/>
      </a:accent6>
      <a:hlink>
        <a:srgbClr val="333333"/>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1245</Words>
  <Application>Microsoft Office PowerPoint</Application>
  <PresentationFormat>Grand écran</PresentationFormat>
  <Paragraphs>133</Paragraphs>
  <Slides>11</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vt:i4>
      </vt:variant>
    </vt:vector>
  </HeadingPairs>
  <TitlesOfParts>
    <vt:vector size="18" baseType="lpstr">
      <vt:lpstr>Arial</vt:lpstr>
      <vt:lpstr>Century Gothic</vt:lpstr>
      <vt:lpstr>Arial,Sans-Serif</vt:lpstr>
      <vt:lpstr>Calibri</vt:lpstr>
      <vt:lpstr>Times New Roman</vt:lpstr>
      <vt:lpstr>Symbol</vt:lpstr>
      <vt:lpstr>Office team white background</vt:lpstr>
      <vt:lpstr>Compagnie/Nom individuel </vt:lpstr>
      <vt:lpstr>CONSEILS POUR VOTRE SOUMISSION :</vt:lpstr>
      <vt:lpstr>IMPORTANT À NOTER :</vt:lpstr>
      <vt:lpstr>À PROPOS DE NOUS</vt:lpstr>
      <vt:lpstr>ENGAGEMENT ET INSPIRATION </vt:lpstr>
      <vt:lpstr>OBJECTIFS</vt:lpstr>
      <vt:lpstr>PLAN ET CRÉATIVITÉ </vt:lpstr>
      <vt:lpstr>EXEMPLES</vt:lpstr>
      <vt:lpstr>IMPACT ET RÉSULTATS </vt:lpstr>
      <vt:lpstr>Les indicateurs clés de performance à prendre en compte : IMPACT ET RÉSULTATS</vt:lpstr>
      <vt:lpstr>SUIVEZ VOS ACTIVITÉS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Individual name</dc:title>
  <dc:creator>Courtney Myers</dc:creator>
  <cp:lastModifiedBy>RAJCHENBACH Arnaud</cp:lastModifiedBy>
  <cp:revision>46</cp:revision>
  <dcterms:modified xsi:type="dcterms:W3CDTF">2023-10-18T20:26:05Z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9a4386-74b9-4603-ae20-950a659f9b6e_Enabled">
    <vt:lpwstr>true</vt:lpwstr>
  </property>
  <property fmtid="{D5CDD505-2E9C-101B-9397-08002B2CF9AE}" pid="3" name="MSIP_Label_2e9a4386-74b9-4603-ae20-950a659f9b6e_SetDate">
    <vt:lpwstr>2022-10-25T19:22:50Z</vt:lpwstr>
  </property>
  <property fmtid="{D5CDD505-2E9C-101B-9397-08002B2CF9AE}" pid="4" name="MSIP_Label_2e9a4386-74b9-4603-ae20-950a659f9b6e_Method">
    <vt:lpwstr>Standard</vt:lpwstr>
  </property>
  <property fmtid="{D5CDD505-2E9C-101B-9397-08002B2CF9AE}" pid="5" name="MSIP_Label_2e9a4386-74b9-4603-ae20-950a659f9b6e_Name">
    <vt:lpwstr>Internal Use Only</vt:lpwstr>
  </property>
  <property fmtid="{D5CDD505-2E9C-101B-9397-08002B2CF9AE}" pid="6" name="MSIP_Label_2e9a4386-74b9-4603-ae20-950a659f9b6e_SiteId">
    <vt:lpwstr>c7d1a8f7-0546-4a0c-8cf5-3ddaebf97d51</vt:lpwstr>
  </property>
  <property fmtid="{D5CDD505-2E9C-101B-9397-08002B2CF9AE}" pid="7" name="MSIP_Label_2e9a4386-74b9-4603-ae20-950a659f9b6e_ActionId">
    <vt:lpwstr>5e04a56b-dd3b-48a9-9d25-adbebc694860</vt:lpwstr>
  </property>
  <property fmtid="{D5CDD505-2E9C-101B-9397-08002B2CF9AE}" pid="8" name="MSIP_Label_2e9a4386-74b9-4603-ae20-950a659f9b6e_ContentBits">
    <vt:lpwstr>0</vt:lpwstr>
  </property>
</Properties>
</file>